
<file path=[Content_Types].xml><?xml version="1.0" encoding="utf-8"?>
<Types xmlns="http://schemas.openxmlformats.org/package/2006/content-types">
  <Default Extension="fntdata" ContentType="application/x-fontdata"/>
  <Default Extension="gif" ContentType="image/gif"/>
  <Default Extension="jpg" ContentType="image/jpeg"/>
  <Default Extension="m4v" ContentType="vide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33.JPG" ContentType="image/png"/>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84" r:id="rId5"/>
    <p:sldId id="285" r:id="rId6"/>
    <p:sldId id="286" r:id="rId7"/>
    <p:sldId id="259" r:id="rId8"/>
    <p:sldId id="277" r:id="rId9"/>
    <p:sldId id="279" r:id="rId10"/>
    <p:sldId id="280" r:id="rId11"/>
    <p:sldId id="261" r:id="rId12"/>
    <p:sldId id="287" r:id="rId13"/>
    <p:sldId id="260" r:id="rId14"/>
    <p:sldId id="262" r:id="rId15"/>
    <p:sldId id="290" r:id="rId16"/>
    <p:sldId id="281" r:id="rId17"/>
    <p:sldId id="265" r:id="rId18"/>
    <p:sldId id="282" r:id="rId19"/>
    <p:sldId id="283" r:id="rId20"/>
    <p:sldId id="278" r:id="rId21"/>
    <p:sldId id="263" r:id="rId22"/>
    <p:sldId id="264" r:id="rId23"/>
    <p:sldId id="289" r:id="rId24"/>
  </p:sldIdLst>
  <p:sldSz cx="9144000" cy="5143500" type="screen16x9"/>
  <p:notesSz cx="6858000" cy="9144000"/>
  <p:embeddedFontLst>
    <p:embeddedFont>
      <p:font typeface="Lato" panose="020B0604020202020204" charset="0"/>
      <p:regular r:id="rId26"/>
      <p:bold r:id="rId27"/>
      <p:italic r:id="rId28"/>
      <p:boldItalic r:id="rId29"/>
    </p:embeddedFont>
    <p:embeddedFont>
      <p:font typeface="Lucida Sans" panose="020B0602030504020204" pitchFamily="34" charset="0"/>
      <p:regular r:id="rId30"/>
      <p:bold r:id="rId31"/>
      <p:italic r:id="rId32"/>
      <p:boldItalic r:id="rId33"/>
    </p:embeddedFont>
    <p:embeddedFont>
      <p:font typeface="Raleway"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64597F-B953-4F99-B04A-493232F7732B}">
  <a:tblStyle styleId="{7C64597F-B953-4F99-B04A-493232F773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02" autoAdjust="0"/>
  </p:normalViewPr>
  <p:slideViewPr>
    <p:cSldViewPr snapToGrid="0">
      <p:cViewPr varScale="1">
        <p:scale>
          <a:sx n="97" d="100"/>
          <a:sy n="97" d="100"/>
        </p:scale>
        <p:origin x="60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251bb473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034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49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251bb473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3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b9a0b074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01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93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450282f9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450282f9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6450282f9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556037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738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49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700287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2">
  <p:cSld name="Section Header_alt2">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extLst>
      <p:ext uri="{BB962C8B-B14F-4D97-AF65-F5344CB8AC3E}">
        <p14:creationId xmlns:p14="http://schemas.microsoft.com/office/powerpoint/2010/main" val="699225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25.png"/><Relationship Id="rId4" Type="http://schemas.microsoft.com/office/2007/relationships/hdphoto" Target="../media/hdphoto9.wdp"/><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3.JPG"/><Relationship Id="rId4" Type="http://schemas.microsoft.com/office/2007/relationships/hdphoto" Target="../media/hdphoto1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extLst>
              <a:ext uri="{BEBA8EAE-BF5A-486C-A8C5-ECC9F3942E4B}">
                <a14:imgProps xmlns:a14="http://schemas.microsoft.com/office/drawing/2010/main">
                  <a14:imgLayer r:embed="rId4">
                    <a14:imgEffect>
                      <a14:sharpenSoften amount="-75000"/>
                    </a14:imgEffect>
                    <a14:imgEffect>
                      <a14:saturation sat="75000"/>
                    </a14:imgEffect>
                    <a14:imgEffect>
                      <a14:brightnessContrast bright="-25000"/>
                    </a14:imgEffect>
                  </a14:imgLayer>
                </a14:imgProps>
              </a:ext>
            </a:extLst>
          </a:blip>
          <a:srcRect/>
          <a:stretch>
            <a:fillRect l="-7000" r="-7000"/>
          </a:stretch>
        </a:blip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960880" y="2289856"/>
            <a:ext cx="3359889" cy="8498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Epic Games</a:t>
            </a:r>
            <a:endParaRPr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C9F22D6-48CF-44F6-B23E-AA16D2127DE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108000"/>
                    </a14:imgEffect>
                    <a14:imgEffect>
                      <a14:brightnessContrast bright="-20000"/>
                    </a14:imgEffect>
                  </a14:imgLayer>
                </a14:imgProps>
              </a:ext>
            </a:extLst>
          </a:blip>
          <a:stretch>
            <a:fillRect/>
          </a:stretch>
        </p:blipFill>
        <p:spPr>
          <a:xfrm>
            <a:off x="3868155" y="366356"/>
            <a:ext cx="1407689" cy="1633963"/>
          </a:xfrm>
          <a:prstGeom prst="rect">
            <a:avLst/>
          </a:prstGeom>
        </p:spPr>
      </p:pic>
      <p:sp>
        <p:nvSpPr>
          <p:cNvPr id="7" name="TextBox 6">
            <a:extLst>
              <a:ext uri="{FF2B5EF4-FFF2-40B4-BE49-F238E27FC236}">
                <a16:creationId xmlns:a16="http://schemas.microsoft.com/office/drawing/2014/main" id="{6A6F6E69-74EB-4D20-857A-5EA31998A495}"/>
              </a:ext>
            </a:extLst>
          </p:cNvPr>
          <p:cNvSpPr txBox="1"/>
          <p:nvPr/>
        </p:nvSpPr>
        <p:spPr>
          <a:xfrm>
            <a:off x="235974" y="3429268"/>
            <a:ext cx="8809703" cy="292388"/>
          </a:xfrm>
          <a:prstGeom prst="rect">
            <a:avLst/>
          </a:prstGeom>
          <a:noFill/>
        </p:spPr>
        <p:txBody>
          <a:bodyPr wrap="square" rtlCol="0">
            <a:spAutoFit/>
          </a:bodyPr>
          <a:lstStyle/>
          <a:p>
            <a:r>
              <a:rPr lang="en-US" sz="1300" dirty="0">
                <a:solidFill>
                  <a:schemeClr val="bg1">
                    <a:lumMod val="95000"/>
                  </a:schemeClr>
                </a:solidFill>
                <a:latin typeface="Lucida Sans" panose="020B0602030504020204" pitchFamily="34" charset="0"/>
              </a:rPr>
              <a:t>Epic's technology brings high-fidelity, interactive experiences to PC, console, mobile, AR, VR and the Web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5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4B3DE-7A1D-4D0F-90AF-CF3F54D0125D}"/>
              </a:ext>
            </a:extLst>
          </p:cNvPr>
          <p:cNvSpPr txBox="1"/>
          <p:nvPr/>
        </p:nvSpPr>
        <p:spPr>
          <a:xfrm>
            <a:off x="409982" y="300455"/>
            <a:ext cx="5643715" cy="5016758"/>
          </a:xfrm>
          <a:prstGeom prst="rect">
            <a:avLst/>
          </a:prstGeom>
          <a:noFill/>
        </p:spPr>
        <p:txBody>
          <a:bodyPr wrap="square" rtlCol="0">
            <a:spAutoFit/>
          </a:bodyPr>
          <a:lstStyle/>
          <a:p>
            <a:r>
              <a:rPr lang="en-US" sz="1600" dirty="0">
                <a:solidFill>
                  <a:schemeClr val="bg1"/>
                </a:solidFill>
                <a:latin typeface="Raleway" panose="020B0604020202020204" charset="0"/>
              </a:rPr>
              <a:t>In 2012, Epic made an </a:t>
            </a:r>
            <a:r>
              <a:rPr lang="en-US" sz="2000" dirty="0">
                <a:solidFill>
                  <a:schemeClr val="tx1"/>
                </a:solidFill>
                <a:latin typeface="Raleway" panose="020B0604020202020204" charset="0"/>
              </a:rPr>
              <a:t>agreement with Tencent Games</a:t>
            </a:r>
            <a:r>
              <a:rPr lang="en-US" sz="1600" dirty="0">
                <a:solidFill>
                  <a:schemeClr val="bg1"/>
                </a:solidFill>
                <a:latin typeface="Raleway" panose="020B0604020202020204" charset="0"/>
              </a:rPr>
              <a:t>, who had several games under their banner (including </a:t>
            </a:r>
            <a:r>
              <a:rPr lang="en-US" sz="2400" dirty="0">
                <a:solidFill>
                  <a:schemeClr val="tx1"/>
                </a:solidFill>
                <a:latin typeface="Raleway" panose="020B0604020202020204" charset="0"/>
              </a:rPr>
              <a:t>League of Legends </a:t>
            </a:r>
            <a:r>
              <a:rPr lang="en-US" sz="1600" dirty="0">
                <a:solidFill>
                  <a:schemeClr val="bg1"/>
                </a:solidFill>
                <a:latin typeface="Raleway" panose="020B0604020202020204" charset="0"/>
              </a:rPr>
              <a:t>and</a:t>
            </a:r>
            <a:r>
              <a:rPr lang="en-US" sz="2400" dirty="0">
                <a:solidFill>
                  <a:schemeClr val="tx1"/>
                </a:solidFill>
                <a:latin typeface="Raleway" panose="020B0604020202020204" charset="0"/>
              </a:rPr>
              <a:t> PUBG</a:t>
            </a:r>
            <a:r>
              <a:rPr lang="en-US" sz="1600" dirty="0">
                <a:solidFill>
                  <a:schemeClr val="bg1"/>
                </a:solidFill>
                <a:latin typeface="Raleway" panose="020B0604020202020204" charset="0"/>
              </a:rPr>
              <a:t>) which are operating successfully as games as a service.</a:t>
            </a:r>
          </a:p>
          <a:p>
            <a:endParaRPr lang="en-US" sz="1600" dirty="0">
              <a:solidFill>
                <a:schemeClr val="bg1"/>
              </a:solidFill>
              <a:latin typeface="Raleway" panose="020B0604020202020204" charset="0"/>
            </a:endParaRPr>
          </a:p>
          <a:p>
            <a:r>
              <a:rPr lang="en-US" sz="1600" dirty="0">
                <a:solidFill>
                  <a:schemeClr val="bg1"/>
                </a:solidFill>
                <a:latin typeface="Raleway" panose="020B0604020202020204" charset="0"/>
              </a:rPr>
              <a:t>This provided them with the </a:t>
            </a:r>
            <a:r>
              <a:rPr lang="en-US" sz="2400" b="1" dirty="0">
                <a:solidFill>
                  <a:schemeClr val="tx1"/>
                </a:solidFill>
                <a:latin typeface="Raleway" panose="020B0604020202020204" charset="0"/>
              </a:rPr>
              <a:t>$330 million </a:t>
            </a:r>
            <a:r>
              <a:rPr lang="en-US" sz="1600" dirty="0">
                <a:solidFill>
                  <a:schemeClr val="bg1"/>
                </a:solidFill>
                <a:latin typeface="Raleway" panose="020B0604020202020204" charset="0"/>
              </a:rPr>
              <a:t>as investment in exchange</a:t>
            </a:r>
            <a:r>
              <a:rPr lang="en-US" sz="2400" dirty="0">
                <a:solidFill>
                  <a:schemeClr val="tx1"/>
                </a:solidFill>
                <a:latin typeface="Raleway" panose="020B0604020202020204" charset="0"/>
              </a:rPr>
              <a:t> </a:t>
            </a:r>
            <a:r>
              <a:rPr lang="en-US" sz="1600" dirty="0">
                <a:solidFill>
                  <a:schemeClr val="bg1"/>
                </a:solidFill>
                <a:latin typeface="Raleway" panose="020B0604020202020204" charset="0"/>
              </a:rPr>
              <a:t>for </a:t>
            </a:r>
            <a:r>
              <a:rPr lang="en-US" sz="2800" b="1" dirty="0">
                <a:solidFill>
                  <a:schemeClr val="tx1"/>
                </a:solidFill>
                <a:latin typeface="Raleway" panose="020B0604020202020204" charset="0"/>
              </a:rPr>
              <a:t>40%</a:t>
            </a:r>
            <a:r>
              <a:rPr lang="en-US" sz="1600" b="1" dirty="0">
                <a:solidFill>
                  <a:schemeClr val="bg1"/>
                </a:solidFill>
                <a:latin typeface="Raleway" panose="020B0604020202020204" charset="0"/>
              </a:rPr>
              <a:t> </a:t>
            </a:r>
            <a:r>
              <a:rPr lang="en-US" sz="1600" dirty="0">
                <a:solidFill>
                  <a:schemeClr val="bg1"/>
                </a:solidFill>
                <a:latin typeface="Raleway" panose="020B0604020202020204" charset="0"/>
              </a:rPr>
              <a:t>of stocks and shares.</a:t>
            </a:r>
          </a:p>
          <a:p>
            <a:endParaRPr lang="en-US" sz="1600" dirty="0">
              <a:solidFill>
                <a:schemeClr val="bg1"/>
              </a:solidFill>
              <a:latin typeface="Raleway" panose="020B0604020202020204" charset="0"/>
            </a:endParaRPr>
          </a:p>
          <a:p>
            <a:r>
              <a:rPr lang="en-US" sz="1600" dirty="0">
                <a:solidFill>
                  <a:schemeClr val="bg1"/>
                </a:solidFill>
                <a:latin typeface="Raleway" panose="020B0604020202020204" charset="0"/>
              </a:rPr>
              <a:t>The investment allowed Epic Games to relicense the Unreal Engine 4 engine in March 2015 to be free for all.</a:t>
            </a:r>
          </a:p>
          <a:p>
            <a:endParaRPr lang="en-US" sz="1600" dirty="0">
              <a:solidFill>
                <a:schemeClr val="bg1"/>
              </a:solidFill>
              <a:latin typeface="Raleway" panose="020B0604020202020204" charset="0"/>
            </a:endParaRPr>
          </a:p>
          <a:p>
            <a:r>
              <a:rPr lang="en-US" sz="1600" dirty="0">
                <a:solidFill>
                  <a:schemeClr val="bg1"/>
                </a:solidFill>
                <a:latin typeface="Raleway" panose="020B0604020202020204" charset="0"/>
              </a:rPr>
              <a:t>In 2018, Epic received </a:t>
            </a:r>
            <a:r>
              <a:rPr lang="en-US" sz="3600" dirty="0">
                <a:solidFill>
                  <a:schemeClr val="tx1"/>
                </a:solidFill>
                <a:latin typeface="Raleway" panose="020B0604020202020204" charset="0"/>
              </a:rPr>
              <a:t>$1.25 billion</a:t>
            </a:r>
            <a:r>
              <a:rPr lang="en-US" sz="1600" dirty="0">
                <a:solidFill>
                  <a:schemeClr val="bg1"/>
                </a:solidFill>
                <a:latin typeface="Raleway" panose="020B0604020202020204" charset="0"/>
              </a:rPr>
              <a:t> in new funding from multiple investors, which marks </a:t>
            </a:r>
            <a:r>
              <a:rPr lang="en-US" sz="2400" dirty="0">
                <a:solidFill>
                  <a:schemeClr val="tx1"/>
                </a:solidFill>
                <a:latin typeface="Raleway" panose="020B0604020202020204" charset="0"/>
              </a:rPr>
              <a:t>the largest ever investment</a:t>
            </a:r>
            <a:r>
              <a:rPr lang="en-US" sz="1600" dirty="0">
                <a:solidFill>
                  <a:schemeClr val="bg1"/>
                </a:solidFill>
                <a:latin typeface="Raleway" panose="020B0604020202020204" charset="0"/>
              </a:rPr>
              <a:t> in a video game company.</a:t>
            </a:r>
          </a:p>
        </p:txBody>
      </p:sp>
    </p:spTree>
    <p:extLst>
      <p:ext uri="{BB962C8B-B14F-4D97-AF65-F5344CB8AC3E}">
        <p14:creationId xmlns:p14="http://schemas.microsoft.com/office/powerpoint/2010/main" val="4221490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6" name="Picture 5">
            <a:extLst>
              <a:ext uri="{FF2B5EF4-FFF2-40B4-BE49-F238E27FC236}">
                <a16:creationId xmlns:a16="http://schemas.microsoft.com/office/drawing/2014/main" id="{D6E9F9B8-A2C3-424F-9A16-D9CF253FA03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72000" y="1297857"/>
            <a:ext cx="4572000" cy="2518860"/>
          </a:xfrm>
          <a:prstGeom prst="rect">
            <a:avLst/>
          </a:prstGeom>
        </p:spPr>
      </p:pic>
      <p:sp>
        <p:nvSpPr>
          <p:cNvPr id="3" name="Title 2">
            <a:extLst>
              <a:ext uri="{FF2B5EF4-FFF2-40B4-BE49-F238E27FC236}">
                <a16:creationId xmlns:a16="http://schemas.microsoft.com/office/drawing/2014/main" id="{D1A9380E-AEED-4437-B979-E61DE68DA690}"/>
              </a:ext>
            </a:extLst>
          </p:cNvPr>
          <p:cNvSpPr>
            <a:spLocks noGrp="1"/>
          </p:cNvSpPr>
          <p:nvPr>
            <p:ph type="title"/>
          </p:nvPr>
        </p:nvSpPr>
        <p:spPr>
          <a:xfrm>
            <a:off x="275332" y="1297857"/>
            <a:ext cx="4045200" cy="2389109"/>
          </a:xfrm>
        </p:spPr>
        <p:txBody>
          <a:bodyPr/>
          <a:lstStyle/>
          <a:p>
            <a:r>
              <a:rPr lang="en-US" sz="1800" dirty="0"/>
              <a:t>“Computer graphics became powerful enough to make photorealistic images in real time,” </a:t>
            </a:r>
            <a:r>
              <a:rPr lang="en-US" sz="1800" dirty="0">
                <a:solidFill>
                  <a:schemeClr val="bg2"/>
                </a:solidFill>
              </a:rPr>
              <a:t>said Epic CEO Tim Sweeney</a:t>
            </a:r>
            <a:r>
              <a:rPr lang="en-US" sz="1800" dirty="0"/>
              <a:t>, </a:t>
            </a:r>
            <a:r>
              <a:rPr lang="en-US" sz="1800" dirty="0">
                <a:solidFill>
                  <a:schemeClr val="bg2"/>
                </a:solidFill>
              </a:rPr>
              <a:t>a turning point that occurred a few years ago and opened up the possibilities for many more applications.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 Rt Video-1">
            <a:hlinkClick r:id="" action="ppaction://media"/>
            <a:extLst>
              <a:ext uri="{FF2B5EF4-FFF2-40B4-BE49-F238E27FC236}">
                <a16:creationId xmlns:a16="http://schemas.microsoft.com/office/drawing/2014/main" id="{E0A8BBA9-8F2D-490E-98E6-8848E2A8CE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338" y="0"/>
            <a:ext cx="9077325" cy="5143500"/>
          </a:xfrm>
          <a:prstGeom prst="rect">
            <a:avLst/>
          </a:prstGeom>
        </p:spPr>
      </p:pic>
    </p:spTree>
    <p:extLst>
      <p:ext uri="{BB962C8B-B14F-4D97-AF65-F5344CB8AC3E}">
        <p14:creationId xmlns:p14="http://schemas.microsoft.com/office/powerpoint/2010/main" val="136312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6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l="-6000" r="-6000"/>
          </a:stretch>
        </a:blipFill>
        <a:effectLst/>
      </p:bgPr>
    </p:bg>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283099" y="1102042"/>
            <a:ext cx="8622300" cy="3971403"/>
          </a:xfrm>
          <a:prstGeom prst="rect">
            <a:avLst/>
          </a:prstGeom>
        </p:spPr>
        <p:txBody>
          <a:bodyPr spcFirstLastPara="1" wrap="square" lIns="91425" tIns="91425" rIns="91425" bIns="91425" anchor="t" anchorCtr="0">
            <a:noAutofit/>
          </a:bodyPr>
          <a:lstStyle/>
          <a:p>
            <a:r>
              <a:rPr lang="en-US" sz="1800" b="0" dirty="0"/>
              <a:t>Epic Games’ </a:t>
            </a:r>
            <a:r>
              <a:rPr lang="en-US" sz="2400" dirty="0">
                <a:solidFill>
                  <a:schemeClr val="tx1"/>
                </a:solidFill>
              </a:rPr>
              <a:t>Fortnite</a:t>
            </a:r>
            <a:r>
              <a:rPr lang="en-US" sz="1800" b="0" dirty="0"/>
              <a:t> has </a:t>
            </a:r>
            <a:r>
              <a:rPr lang="en-US" sz="2400" b="0" dirty="0">
                <a:solidFill>
                  <a:schemeClr val="tx1"/>
                </a:solidFill>
              </a:rPr>
              <a:t>200 million users </a:t>
            </a:r>
            <a:r>
              <a:rPr lang="en-US" sz="1800" b="0" dirty="0"/>
              <a:t>and has generated revenue</a:t>
            </a:r>
            <a:br>
              <a:rPr lang="en-US" sz="1800" b="0" dirty="0"/>
            </a:br>
            <a:r>
              <a:rPr lang="en-US" sz="1800" b="0" dirty="0"/>
              <a:t>reported at </a:t>
            </a:r>
            <a:r>
              <a:rPr lang="en-US" sz="2400" dirty="0">
                <a:solidFill>
                  <a:schemeClr val="tx1"/>
                </a:solidFill>
              </a:rPr>
              <a:t>$1 billion</a:t>
            </a:r>
            <a:r>
              <a:rPr lang="en-US" sz="1800" b="0" dirty="0"/>
              <a:t>.</a:t>
            </a:r>
            <a:br>
              <a:rPr lang="en-US" sz="1800" b="0" dirty="0"/>
            </a:br>
            <a:br>
              <a:rPr lang="en-US" sz="1800" b="0" dirty="0"/>
            </a:br>
            <a:r>
              <a:rPr lang="en-US" sz="1800" b="0" dirty="0"/>
              <a:t>But its </a:t>
            </a:r>
            <a:r>
              <a:rPr lang="en-US" sz="2800" dirty="0">
                <a:solidFill>
                  <a:schemeClr val="tx1"/>
                </a:solidFill>
              </a:rPr>
              <a:t>Unreal Engine</a:t>
            </a:r>
            <a:r>
              <a:rPr lang="en-US" sz="1800" b="0" dirty="0"/>
              <a:t>, which powers many other games, is a key to recent </a:t>
            </a:r>
            <a:r>
              <a:rPr lang="en-US" sz="3200" dirty="0">
                <a:solidFill>
                  <a:schemeClr val="tx1"/>
                </a:solidFill>
              </a:rPr>
              <a:t>$15 billion </a:t>
            </a:r>
            <a:r>
              <a:rPr lang="en-US" sz="1800" b="0" dirty="0">
                <a:solidFill>
                  <a:schemeClr val="bg1"/>
                </a:solidFill>
              </a:rPr>
              <a:t>valuation</a:t>
            </a:r>
            <a:r>
              <a:rPr lang="en-US" sz="1800" b="0" dirty="0"/>
              <a:t>.</a:t>
            </a:r>
            <a:br>
              <a:rPr lang="en-US" sz="1800" b="0" dirty="0"/>
            </a:br>
            <a:br>
              <a:rPr lang="en-US" sz="1800" b="0" dirty="0"/>
            </a:br>
            <a:r>
              <a:rPr lang="en-US" sz="1800" b="0" dirty="0"/>
              <a:t>Unreal Engine, which has </a:t>
            </a:r>
            <a:r>
              <a:rPr lang="en-US" sz="2400" dirty="0">
                <a:solidFill>
                  <a:schemeClr val="tx1"/>
                </a:solidFill>
              </a:rPr>
              <a:t>7 million users </a:t>
            </a:r>
            <a:r>
              <a:rPr lang="en-US" sz="1800" b="0" dirty="0"/>
              <a:t>from the </a:t>
            </a:r>
            <a:r>
              <a:rPr lang="en-US" sz="2400" dirty="0">
                <a:solidFill>
                  <a:schemeClr val="bg2"/>
                </a:solidFill>
              </a:rPr>
              <a:t>game design, enterprise community, architecture to medicine and car manufacturing</a:t>
            </a:r>
            <a:r>
              <a:rPr lang="en-US" sz="1800" b="0" dirty="0"/>
              <a:t>.</a:t>
            </a:r>
            <a:br>
              <a:rPr lang="en-US" sz="1800" b="0" dirty="0"/>
            </a:br>
            <a:br>
              <a:rPr lang="en-US" sz="1800" b="0" dirty="0"/>
            </a:br>
            <a:r>
              <a:rPr lang="en-US" sz="1800" b="0" dirty="0"/>
              <a:t>In a way, </a:t>
            </a:r>
            <a:r>
              <a:rPr lang="en-US" sz="2000" b="0" dirty="0">
                <a:solidFill>
                  <a:schemeClr val="bg1"/>
                </a:solidFill>
              </a:rPr>
              <a:t>the</a:t>
            </a:r>
            <a:r>
              <a:rPr lang="en-US" sz="2000" b="0" dirty="0">
                <a:solidFill>
                  <a:schemeClr val="tx1"/>
                </a:solidFill>
              </a:rPr>
              <a:t> </a:t>
            </a:r>
            <a:r>
              <a:rPr lang="en-US" sz="2000" dirty="0">
                <a:solidFill>
                  <a:schemeClr val="bg2"/>
                </a:solidFill>
              </a:rPr>
              <a:t>Unreal Engine is to Epic Games, what AWS is to Amazon</a:t>
            </a:r>
            <a:r>
              <a:rPr lang="en-US" sz="1800" b="0" dirty="0"/>
              <a:t>.</a:t>
            </a:r>
            <a:endParaRPr sz="1800" b="0" dirty="0"/>
          </a:p>
        </p:txBody>
      </p:sp>
      <p:sp>
        <p:nvSpPr>
          <p:cNvPr id="2" name="TextBox 1">
            <a:extLst>
              <a:ext uri="{FF2B5EF4-FFF2-40B4-BE49-F238E27FC236}">
                <a16:creationId xmlns:a16="http://schemas.microsoft.com/office/drawing/2014/main" id="{AE70DB92-018F-4F92-B151-59F71C18383D}"/>
              </a:ext>
            </a:extLst>
          </p:cNvPr>
          <p:cNvSpPr txBox="1"/>
          <p:nvPr/>
        </p:nvSpPr>
        <p:spPr>
          <a:xfrm>
            <a:off x="283099" y="138881"/>
            <a:ext cx="7181774" cy="707886"/>
          </a:xfrm>
          <a:prstGeom prst="rect">
            <a:avLst/>
          </a:prstGeom>
          <a:noFill/>
        </p:spPr>
        <p:txBody>
          <a:bodyPr wrap="none" rtlCol="0">
            <a:spAutoFit/>
          </a:bodyPr>
          <a:lstStyle/>
          <a:p>
            <a:r>
              <a:rPr lang="en-US" sz="3200" b="1" dirty="0">
                <a:solidFill>
                  <a:schemeClr val="bg2"/>
                </a:solidFill>
                <a:latin typeface="Raleway" panose="020B0604020202020204" charset="0"/>
                <a:cs typeface="Arial" panose="020B0604020202020204" pitchFamily="34" charset="0"/>
              </a:rPr>
              <a:t>Financing a </a:t>
            </a:r>
            <a:r>
              <a:rPr lang="en-US" sz="4000" b="1" dirty="0">
                <a:solidFill>
                  <a:schemeClr val="tx1"/>
                </a:solidFill>
                <a:latin typeface="Raleway" panose="020B0604020202020204" charset="0"/>
                <a:cs typeface="Arial" panose="020B0604020202020204" pitchFamily="34" charset="0"/>
              </a:rPr>
              <a:t>$15 billion </a:t>
            </a:r>
            <a:r>
              <a:rPr lang="en-US" sz="3200" b="1" dirty="0">
                <a:solidFill>
                  <a:schemeClr val="bg2"/>
                </a:solidFill>
                <a:latin typeface="Raleway" panose="020B0604020202020204" charset="0"/>
                <a:cs typeface="Arial" panose="020B0604020202020204" pitchFamily="34" charset="0"/>
              </a:rPr>
              <a:t>Company!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a:stretch>
            <a:fillRect l="-6000" r="-6000"/>
          </a:stretch>
        </a:blipFill>
        <a:effectLst/>
      </p:bgPr>
    </p:bg>
    <p:spTree>
      <p:nvGrpSpPr>
        <p:cNvPr id="1" name="Shape 120"/>
        <p:cNvGrpSpPr/>
        <p:nvPr/>
      </p:nvGrpSpPr>
      <p:grpSpPr>
        <a:xfrm>
          <a:off x="0" y="0"/>
          <a:ext cx="0" cy="0"/>
          <a:chOff x="0" y="0"/>
          <a:chExt cx="0" cy="0"/>
        </a:xfrm>
      </p:grpSpPr>
      <p:sp>
        <p:nvSpPr>
          <p:cNvPr id="124" name="Google Shape;124;p19"/>
          <p:cNvSpPr txBox="1">
            <a:spLocks noGrp="1"/>
          </p:cNvSpPr>
          <p:nvPr>
            <p:ph type="body" idx="4294967295"/>
          </p:nvPr>
        </p:nvSpPr>
        <p:spPr>
          <a:xfrm>
            <a:off x="4008360" y="53163"/>
            <a:ext cx="5135640" cy="4475621"/>
          </a:xfrm>
          <a:prstGeom prst="rect">
            <a:avLst/>
          </a:prstGeom>
        </p:spPr>
        <p:txBody>
          <a:bodyPr spcFirstLastPara="1" wrap="square" lIns="91425" tIns="91425" rIns="91425" bIns="91425" anchor="t" anchorCtr="0">
            <a:noAutofit/>
          </a:bodyPr>
          <a:lstStyle/>
          <a:p>
            <a:pPr marL="0" lvl="0" indent="0">
              <a:buSzPts val="1100"/>
              <a:buNone/>
            </a:pPr>
            <a:r>
              <a:rPr lang="en-US" sz="1600" dirty="0">
                <a:solidFill>
                  <a:schemeClr val="bg1"/>
                </a:solidFill>
                <a:latin typeface="Raleway"/>
                <a:ea typeface="Raleway"/>
                <a:cs typeface="Raleway"/>
                <a:sym typeface="Raleway"/>
              </a:rPr>
              <a:t>Epic takes a </a:t>
            </a:r>
            <a:r>
              <a:rPr lang="en-US" b="1" dirty="0">
                <a:solidFill>
                  <a:schemeClr val="bg2"/>
                </a:solidFill>
                <a:latin typeface="Raleway"/>
                <a:ea typeface="Raleway"/>
                <a:cs typeface="Raleway"/>
                <a:sym typeface="Raleway"/>
              </a:rPr>
              <a:t>5 percent cut</a:t>
            </a:r>
            <a:r>
              <a:rPr lang="en-US" sz="1600" b="1" dirty="0">
                <a:solidFill>
                  <a:schemeClr val="bg1"/>
                </a:solidFill>
                <a:latin typeface="Raleway"/>
                <a:ea typeface="Raleway"/>
                <a:cs typeface="Raleway"/>
                <a:sym typeface="Raleway"/>
              </a:rPr>
              <a:t> </a:t>
            </a:r>
            <a:r>
              <a:rPr lang="en-US" sz="1600" dirty="0">
                <a:solidFill>
                  <a:schemeClr val="bg1"/>
                </a:solidFill>
                <a:latin typeface="Raleway"/>
                <a:ea typeface="Raleway"/>
                <a:cs typeface="Raleway"/>
                <a:sym typeface="Raleway"/>
              </a:rPr>
              <a:t>of all gross revenue on applications (primarily games) created using the engine </a:t>
            </a:r>
            <a:r>
              <a:rPr lang="en-US" b="1" dirty="0">
                <a:solidFill>
                  <a:schemeClr val="bg2"/>
                </a:solidFill>
                <a:latin typeface="Raleway"/>
                <a:ea typeface="Raleway"/>
                <a:cs typeface="Raleway"/>
                <a:sym typeface="Raleway"/>
              </a:rPr>
              <a:t>once they make $3,000 per quarter</a:t>
            </a:r>
            <a:r>
              <a:rPr lang="en-US" sz="1600" dirty="0">
                <a:solidFill>
                  <a:schemeClr val="bg1"/>
                </a:solidFill>
                <a:latin typeface="Raleway"/>
                <a:ea typeface="Raleway"/>
                <a:cs typeface="Raleway"/>
                <a:sym typeface="Raleway"/>
              </a:rPr>
              <a:t>. </a:t>
            </a:r>
          </a:p>
          <a:p>
            <a:pPr marL="0" lvl="0" indent="0">
              <a:buSzPts val="1100"/>
              <a:buNone/>
            </a:pPr>
            <a:endParaRPr lang="en-US" sz="1600" dirty="0">
              <a:solidFill>
                <a:schemeClr val="bg1"/>
              </a:solidFill>
              <a:latin typeface="Raleway"/>
              <a:ea typeface="Raleway"/>
              <a:cs typeface="Raleway"/>
              <a:sym typeface="Raleway"/>
            </a:endParaRPr>
          </a:p>
          <a:p>
            <a:pPr marL="0" lvl="0" indent="0">
              <a:buSzPts val="1100"/>
              <a:buNone/>
            </a:pPr>
            <a:r>
              <a:rPr lang="en-US" sz="1600" dirty="0">
                <a:solidFill>
                  <a:schemeClr val="bg1"/>
                </a:solidFill>
                <a:latin typeface="Raleway"/>
                <a:ea typeface="Raleway"/>
                <a:cs typeface="Raleway"/>
                <a:sym typeface="Raleway"/>
              </a:rPr>
              <a:t>As an example, </a:t>
            </a:r>
            <a:r>
              <a:rPr lang="en-US" sz="2000" b="1" dirty="0">
                <a:solidFill>
                  <a:schemeClr val="bg2"/>
                </a:solidFill>
                <a:latin typeface="Raleway"/>
                <a:ea typeface="Raleway"/>
                <a:cs typeface="Raleway"/>
                <a:sym typeface="Raleway"/>
              </a:rPr>
              <a:t>Epic is earning money from </a:t>
            </a:r>
            <a:r>
              <a:rPr lang="en-US" sz="1600" dirty="0">
                <a:solidFill>
                  <a:schemeClr val="bg1"/>
                </a:solidFill>
                <a:latin typeface="Raleway"/>
                <a:ea typeface="Raleway"/>
                <a:cs typeface="Raleway"/>
                <a:sym typeface="Raleway"/>
              </a:rPr>
              <a:t>Fortnite’s main competitor,</a:t>
            </a:r>
            <a:r>
              <a:rPr lang="en-US" sz="3200" dirty="0">
                <a:solidFill>
                  <a:schemeClr val="bg1"/>
                </a:solidFill>
                <a:latin typeface="Raleway"/>
                <a:ea typeface="Raleway"/>
                <a:cs typeface="Raleway"/>
                <a:sym typeface="Raleway"/>
              </a:rPr>
              <a:t> </a:t>
            </a:r>
            <a:r>
              <a:rPr lang="en-US" sz="2400" b="1" dirty="0">
                <a:solidFill>
                  <a:schemeClr val="bg2"/>
                </a:solidFill>
                <a:latin typeface="Raleway"/>
                <a:ea typeface="Raleway"/>
                <a:cs typeface="Raleway"/>
                <a:sym typeface="Raleway"/>
              </a:rPr>
              <a:t>PUBG</a:t>
            </a:r>
            <a:r>
              <a:rPr lang="en-US" sz="1600" dirty="0">
                <a:solidFill>
                  <a:schemeClr val="bg1"/>
                </a:solidFill>
                <a:latin typeface="Raleway"/>
                <a:ea typeface="Raleway"/>
                <a:cs typeface="Raleway"/>
                <a:sym typeface="Raleway"/>
              </a:rPr>
              <a:t>, developed by South Korea’s Bluehole </a:t>
            </a:r>
            <a:r>
              <a:rPr lang="en-US" sz="2800" b="1" dirty="0">
                <a:solidFill>
                  <a:schemeClr val="bg2"/>
                </a:solidFill>
                <a:latin typeface="Raleway"/>
                <a:ea typeface="Raleway"/>
                <a:cs typeface="Raleway"/>
                <a:sym typeface="Raleway"/>
              </a:rPr>
              <a:t>using the Unreal Engine</a:t>
            </a:r>
            <a:r>
              <a:rPr lang="en-US" sz="1600" dirty="0">
                <a:solidFill>
                  <a:schemeClr val="bg1"/>
                </a:solidFill>
                <a:latin typeface="Raleway"/>
                <a:ea typeface="Raleway"/>
                <a:cs typeface="Raleway"/>
                <a:sym typeface="Raleway"/>
              </a:rPr>
              <a:t>.</a:t>
            </a:r>
            <a:r>
              <a:rPr lang="en" sz="1600" dirty="0">
                <a:solidFill>
                  <a:schemeClr val="bg1"/>
                </a:solidFill>
                <a:latin typeface="Raleway"/>
                <a:ea typeface="Raleway"/>
                <a:cs typeface="Raleway"/>
                <a:sym typeface="Raleway"/>
              </a:rPr>
              <a:t>.</a:t>
            </a:r>
            <a:endParaRPr sz="1600" dirty="0">
              <a:solidFill>
                <a:schemeClr val="bg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p:nvSpPr>
          <p:cNvPr id="3" name="TextBox 2">
            <a:extLst>
              <a:ext uri="{FF2B5EF4-FFF2-40B4-BE49-F238E27FC236}">
                <a16:creationId xmlns:a16="http://schemas.microsoft.com/office/drawing/2014/main" id="{9655E288-961C-43EF-9C83-962C6607025E}"/>
              </a:ext>
            </a:extLst>
          </p:cNvPr>
          <p:cNvSpPr txBox="1"/>
          <p:nvPr/>
        </p:nvSpPr>
        <p:spPr>
          <a:xfrm>
            <a:off x="1360967" y="2110085"/>
            <a:ext cx="3597460" cy="923330"/>
          </a:xfrm>
          <a:prstGeom prst="rect">
            <a:avLst/>
          </a:prstGeom>
          <a:noFill/>
        </p:spPr>
        <p:txBody>
          <a:bodyPr wrap="none" rtlCol="0">
            <a:spAutoFit/>
          </a:bodyPr>
          <a:lstStyle/>
          <a:p>
            <a:r>
              <a:rPr lang="en-IN" sz="5400" b="1" dirty="0">
                <a:solidFill>
                  <a:schemeClr val="bg1"/>
                </a:solidFill>
                <a:latin typeface="Raleway" panose="020B0604020202020204" charset="0"/>
              </a:rPr>
              <a:t>Products…</a:t>
            </a:r>
          </a:p>
        </p:txBody>
      </p:sp>
    </p:spTree>
    <p:extLst>
      <p:ext uri="{BB962C8B-B14F-4D97-AF65-F5344CB8AC3E}">
        <p14:creationId xmlns:p14="http://schemas.microsoft.com/office/powerpoint/2010/main" val="2496342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70000"/>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Lst>
          </a:blip>
          <a:srcRect/>
          <a:tile tx="0" ty="0" sx="100000" sy="100000" flip="none" algn="tl"/>
        </a:blipFill>
        <a:effectLst/>
      </p:bgPr>
    </p:bg>
    <p:spTree>
      <p:nvGrpSpPr>
        <p:cNvPr id="1" name="Shape 92"/>
        <p:cNvGrpSpPr/>
        <p:nvPr/>
      </p:nvGrpSpPr>
      <p:grpSpPr>
        <a:xfrm>
          <a:off x="0" y="0"/>
          <a:ext cx="0" cy="0"/>
          <a:chOff x="0" y="0"/>
          <a:chExt cx="0" cy="0"/>
        </a:xfrm>
      </p:grpSpPr>
      <p:pic>
        <p:nvPicPr>
          <p:cNvPr id="13" name="Picture 12">
            <a:extLst>
              <a:ext uri="{FF2B5EF4-FFF2-40B4-BE49-F238E27FC236}">
                <a16:creationId xmlns:a16="http://schemas.microsoft.com/office/drawing/2014/main" id="{2F2F38D1-073E-4248-AD7C-D1052D3C5E14}"/>
              </a:ext>
            </a:extLst>
          </p:cNvPr>
          <p:cNvPicPr>
            <a:picLocks noChangeAspect="1"/>
          </p:cNvPicPr>
          <p:nvPr/>
        </p:nvPicPr>
        <p:blipFill>
          <a:blip r:embed="rId5"/>
          <a:stretch>
            <a:fillRect/>
          </a:stretch>
        </p:blipFill>
        <p:spPr>
          <a:xfrm rot="1382486">
            <a:off x="6741101" y="244389"/>
            <a:ext cx="1126911" cy="1389857"/>
          </a:xfrm>
          <a:prstGeom prst="rect">
            <a:avLst/>
          </a:prstGeom>
        </p:spPr>
      </p:pic>
      <p:pic>
        <p:nvPicPr>
          <p:cNvPr id="3" name="Picture 2">
            <a:extLst>
              <a:ext uri="{FF2B5EF4-FFF2-40B4-BE49-F238E27FC236}">
                <a16:creationId xmlns:a16="http://schemas.microsoft.com/office/drawing/2014/main" id="{C8A8275F-C8F2-430B-97C1-23A3E3471A54}"/>
              </a:ext>
            </a:extLst>
          </p:cNvPr>
          <p:cNvPicPr>
            <a:picLocks noChangeAspect="1"/>
          </p:cNvPicPr>
          <p:nvPr/>
        </p:nvPicPr>
        <p:blipFill>
          <a:blip r:embed="rId6"/>
          <a:stretch>
            <a:fillRect/>
          </a:stretch>
        </p:blipFill>
        <p:spPr>
          <a:xfrm rot="1928704">
            <a:off x="6982411" y="2522410"/>
            <a:ext cx="1708359" cy="1936945"/>
          </a:xfrm>
          <a:prstGeom prst="rect">
            <a:avLst/>
          </a:prstGeom>
        </p:spPr>
      </p:pic>
      <p:sp>
        <p:nvSpPr>
          <p:cNvPr id="93" name="Google Shape;93;p16"/>
          <p:cNvSpPr txBox="1">
            <a:spLocks noGrp="1"/>
          </p:cNvSpPr>
          <p:nvPr>
            <p:ph type="title"/>
          </p:nvPr>
        </p:nvSpPr>
        <p:spPr>
          <a:xfrm>
            <a:off x="357229" y="471876"/>
            <a:ext cx="5086342" cy="3835500"/>
          </a:xfrm>
          <a:prstGeom prst="rect">
            <a:avLst/>
          </a:prstGeom>
          <a:effectLst>
            <a:glow rad="139700">
              <a:schemeClr val="accent3">
                <a:satMod val="175000"/>
                <a:alpha val="40000"/>
              </a:schemeClr>
            </a:glow>
          </a:effectLst>
        </p:spPr>
        <p:txBody>
          <a:bodyPr spcFirstLastPara="1" wrap="square" lIns="91425" tIns="91425" rIns="91425" bIns="91425" anchor="t" anchorCtr="0">
            <a:noAutofit/>
          </a:bodyPr>
          <a:lstStyle/>
          <a:p>
            <a:r>
              <a:rPr lang="en-US" sz="4000" dirty="0">
                <a:solidFill>
                  <a:schemeClr val="bg2"/>
                </a:solidFill>
              </a:rPr>
              <a:t>Video games…</a:t>
            </a:r>
            <a:br>
              <a:rPr lang="en-US" sz="4000" dirty="0"/>
            </a:br>
            <a:br>
              <a:rPr lang="en-US" sz="1800" b="0" i="1" dirty="0">
                <a:solidFill>
                  <a:schemeClr val="bg2">
                    <a:lumMod val="85000"/>
                    <a:lumOff val="15000"/>
                  </a:schemeClr>
                </a:solidFill>
              </a:rPr>
            </a:br>
            <a:r>
              <a:rPr lang="en-US" sz="1800" b="0" dirty="0">
                <a:solidFill>
                  <a:schemeClr val="bg2">
                    <a:lumMod val="85000"/>
                    <a:lumOff val="15000"/>
                  </a:schemeClr>
                </a:solidFill>
              </a:rPr>
              <a:t>Epic Games is known for games such as</a:t>
            </a:r>
            <a:r>
              <a:rPr lang="en-US" sz="1800" b="0" dirty="0"/>
              <a:t> </a:t>
            </a:r>
            <a:r>
              <a:rPr lang="en-US" sz="1800" b="0" i="1" dirty="0">
                <a:effectLst>
                  <a:glow rad="139700">
                    <a:schemeClr val="accent3">
                      <a:satMod val="175000"/>
                      <a:alpha val="40000"/>
                    </a:schemeClr>
                  </a:glow>
                  <a:outerShdw blurRad="50800" dist="38100" dir="2700000" algn="tl" rotWithShape="0">
                    <a:prstClr val="black">
                      <a:alpha val="40000"/>
                    </a:prstClr>
                  </a:outerShdw>
                </a:effectLst>
              </a:rPr>
              <a:t>ZZT</a:t>
            </a:r>
            <a:r>
              <a:rPr lang="en-US" sz="1800" b="0" dirty="0">
                <a:effectLst>
                  <a:glow rad="139700">
                    <a:schemeClr val="accent3">
                      <a:satMod val="175000"/>
                      <a:alpha val="40000"/>
                    </a:schemeClr>
                  </a:glow>
                  <a:outerShdw blurRad="50800" dist="38100" dir="2700000" algn="tl" rotWithShape="0">
                    <a:prstClr val="black">
                      <a:alpha val="40000"/>
                    </a:prstClr>
                  </a:outerShdw>
                </a:effectLst>
              </a:rPr>
              <a:t> </a:t>
            </a:r>
            <a:r>
              <a:rPr lang="en-US" sz="1800" b="0" dirty="0">
                <a:solidFill>
                  <a:schemeClr val="bg2">
                    <a:lumMod val="85000"/>
                    <a:lumOff val="15000"/>
                  </a:schemeClr>
                </a:solidFill>
              </a:rPr>
              <a:t>developed by founder </a:t>
            </a:r>
            <a:r>
              <a:rPr lang="en-US" sz="1800" dirty="0">
                <a:solidFill>
                  <a:schemeClr val="tx1"/>
                </a:solidFill>
              </a:rPr>
              <a:t>Tim Sweeney</a:t>
            </a:r>
            <a:r>
              <a:rPr lang="en-US" sz="1800" b="0" dirty="0">
                <a:solidFill>
                  <a:schemeClr val="bg2">
                    <a:lumMod val="85000"/>
                    <a:lumOff val="15000"/>
                  </a:schemeClr>
                </a:solidFill>
              </a:rPr>
              <a:t>.</a:t>
            </a:r>
            <a:br>
              <a:rPr lang="en-US" sz="1800" b="0" dirty="0">
                <a:solidFill>
                  <a:schemeClr val="bg2">
                    <a:lumMod val="85000"/>
                    <a:lumOff val="15000"/>
                  </a:schemeClr>
                </a:solidFill>
              </a:rPr>
            </a:br>
            <a:br>
              <a:rPr lang="en-US" sz="1800" b="0" dirty="0">
                <a:solidFill>
                  <a:schemeClr val="bg2">
                    <a:lumMod val="85000"/>
                    <a:lumOff val="15000"/>
                  </a:schemeClr>
                </a:solidFill>
              </a:rPr>
            </a:br>
            <a:r>
              <a:rPr lang="en-US" sz="1800" b="0" dirty="0">
                <a:solidFill>
                  <a:schemeClr val="bg2">
                    <a:lumMod val="85000"/>
                    <a:lumOff val="15000"/>
                  </a:schemeClr>
                </a:solidFill>
              </a:rPr>
              <a:t>It released </a:t>
            </a:r>
            <a:r>
              <a:rPr lang="en-US" sz="1800" b="0" dirty="0">
                <a:solidFill>
                  <a:schemeClr val="bg1"/>
                </a:solidFill>
                <a:effectLst>
                  <a:glow rad="139700">
                    <a:schemeClr val="accent3">
                      <a:lumMod val="75000"/>
                      <a:alpha val="40000"/>
                    </a:schemeClr>
                  </a:glow>
                </a:effectLst>
              </a:rPr>
              <a:t>Unreal game series, Unreal Tournament</a:t>
            </a:r>
            <a:r>
              <a:rPr lang="en-US" sz="1800" b="0" dirty="0">
                <a:solidFill>
                  <a:schemeClr val="bg2">
                    <a:lumMod val="85000"/>
                    <a:lumOff val="15000"/>
                  </a:schemeClr>
                </a:solidFill>
                <a:effectLst>
                  <a:glow rad="139700">
                    <a:schemeClr val="accent3">
                      <a:lumMod val="60000"/>
                      <a:lumOff val="40000"/>
                      <a:alpha val="40000"/>
                    </a:schemeClr>
                  </a:glow>
                </a:effectLst>
              </a:rPr>
              <a:t> </a:t>
            </a:r>
            <a:r>
              <a:rPr lang="en-US" sz="1800" b="0" dirty="0">
                <a:solidFill>
                  <a:schemeClr val="bg2">
                    <a:lumMod val="85000"/>
                    <a:lumOff val="15000"/>
                  </a:schemeClr>
                </a:solidFill>
              </a:rPr>
              <a:t>and  various titles including</a:t>
            </a:r>
            <a:r>
              <a:rPr lang="en-US" sz="1800" b="0" dirty="0"/>
              <a:t> </a:t>
            </a:r>
            <a:r>
              <a:rPr lang="en-US" sz="1800" b="0" i="1" dirty="0">
                <a:effectLst>
                  <a:glow rad="139700">
                    <a:schemeClr val="accent3">
                      <a:satMod val="175000"/>
                      <a:alpha val="40000"/>
                    </a:schemeClr>
                  </a:glow>
                </a:effectLst>
              </a:rPr>
              <a:t>Jazz Jackrabbit</a:t>
            </a:r>
            <a:r>
              <a:rPr lang="en-US" sz="1800" b="0" dirty="0"/>
              <a:t> </a:t>
            </a:r>
            <a:r>
              <a:rPr lang="en-US" sz="1800" b="0" dirty="0">
                <a:solidFill>
                  <a:schemeClr val="bg2">
                    <a:lumMod val="85000"/>
                    <a:lumOff val="15000"/>
                  </a:schemeClr>
                </a:solidFill>
              </a:rPr>
              <a:t>and</a:t>
            </a:r>
            <a:r>
              <a:rPr lang="en-US" sz="1800" b="0" dirty="0"/>
              <a:t> </a:t>
            </a:r>
            <a:r>
              <a:rPr lang="en-US" sz="1800" b="0" i="1" dirty="0">
                <a:effectLst>
                  <a:glow rad="139700">
                    <a:schemeClr val="accent3">
                      <a:satMod val="175000"/>
                      <a:alpha val="40000"/>
                    </a:schemeClr>
                  </a:glow>
                </a:effectLst>
              </a:rPr>
              <a:t>Epic Pinball</a:t>
            </a:r>
            <a:r>
              <a:rPr lang="en-US" sz="1800" b="0" dirty="0"/>
              <a:t>, </a:t>
            </a:r>
            <a:r>
              <a:rPr lang="en-US" sz="1800" b="0" dirty="0">
                <a:solidFill>
                  <a:schemeClr val="bg2">
                    <a:lumMod val="85000"/>
                    <a:lumOff val="15000"/>
                  </a:schemeClr>
                </a:solidFill>
              </a:rPr>
              <a:t>the</a:t>
            </a:r>
            <a:r>
              <a:rPr lang="en-US" sz="1800" b="0" dirty="0"/>
              <a:t> </a:t>
            </a:r>
            <a:r>
              <a:rPr lang="en-US" sz="1800" b="0" i="1" dirty="0">
                <a:effectLst>
                  <a:glow rad="139700">
                    <a:schemeClr val="accent3">
                      <a:satMod val="175000"/>
                      <a:alpha val="40000"/>
                    </a:schemeClr>
                  </a:glow>
                </a:effectLst>
              </a:rPr>
              <a:t>Gears of War</a:t>
            </a:r>
            <a:r>
              <a:rPr lang="en-US" sz="1800" b="0" dirty="0"/>
              <a:t> </a:t>
            </a:r>
            <a:r>
              <a:rPr lang="en-US" sz="1800" b="0" dirty="0">
                <a:solidFill>
                  <a:schemeClr val="bg2">
                    <a:lumMod val="85000"/>
                    <a:lumOff val="15000"/>
                  </a:schemeClr>
                </a:solidFill>
              </a:rPr>
              <a:t>series which is now owned by The Coalition and Microsoft Game Studios</a:t>
            </a:r>
            <a:r>
              <a:rPr lang="en-US" sz="1800" b="0" dirty="0">
                <a:solidFill>
                  <a:schemeClr val="bg2">
                    <a:lumMod val="85000"/>
                    <a:lumOff val="15000"/>
                  </a:schemeClr>
                </a:solidFill>
                <a:effectLst>
                  <a:glow rad="139700">
                    <a:schemeClr val="accent3">
                      <a:satMod val="175000"/>
                      <a:alpha val="40000"/>
                    </a:schemeClr>
                  </a:glow>
                </a:effectLst>
              </a:rPr>
              <a:t>, </a:t>
            </a:r>
            <a:r>
              <a:rPr lang="en-US" sz="1800" b="0" i="1" dirty="0">
                <a:effectLst>
                  <a:glow rad="139700">
                    <a:schemeClr val="accent3">
                      <a:satMod val="175000"/>
                      <a:alpha val="40000"/>
                    </a:schemeClr>
                  </a:glow>
                </a:effectLst>
              </a:rPr>
              <a:t>Infinity Blade</a:t>
            </a:r>
            <a:r>
              <a:rPr lang="en-US" sz="1800" b="0" dirty="0">
                <a:effectLst>
                  <a:glow rad="139700">
                    <a:schemeClr val="accent3">
                      <a:satMod val="175000"/>
                      <a:alpha val="40000"/>
                    </a:schemeClr>
                  </a:glow>
                </a:effectLst>
              </a:rPr>
              <a:t>,  </a:t>
            </a:r>
            <a:r>
              <a:rPr lang="en-US" sz="1800" b="0" i="1" dirty="0">
                <a:effectLst>
                  <a:glow rad="139700">
                    <a:schemeClr val="accent3">
                      <a:satMod val="175000"/>
                      <a:alpha val="40000"/>
                    </a:schemeClr>
                  </a:glow>
                </a:effectLst>
              </a:rPr>
              <a:t>Shadow Complex</a:t>
            </a:r>
            <a:r>
              <a:rPr lang="en-US" sz="1800" b="0" dirty="0">
                <a:effectLst>
                  <a:glow rad="139700">
                    <a:schemeClr val="accent3">
                      <a:satMod val="175000"/>
                      <a:alpha val="40000"/>
                    </a:schemeClr>
                  </a:glow>
                </a:effectLst>
              </a:rPr>
              <a:t>,  </a:t>
            </a:r>
            <a:r>
              <a:rPr lang="en-US" sz="1800" b="0" i="1" dirty="0">
                <a:effectLst>
                  <a:glow rad="139700">
                    <a:schemeClr val="accent3">
                      <a:satMod val="175000"/>
                      <a:alpha val="40000"/>
                    </a:schemeClr>
                  </a:glow>
                </a:effectLst>
              </a:rPr>
              <a:t>Bulletstorm</a:t>
            </a:r>
            <a:r>
              <a:rPr lang="en-US" sz="1800" b="0" dirty="0"/>
              <a:t>, </a:t>
            </a:r>
            <a:r>
              <a:rPr lang="en-US" sz="1800" b="0" dirty="0">
                <a:solidFill>
                  <a:schemeClr val="bg2">
                    <a:lumMod val="85000"/>
                    <a:lumOff val="15000"/>
                  </a:schemeClr>
                </a:solidFill>
              </a:rPr>
              <a:t>and </a:t>
            </a:r>
            <a:r>
              <a:rPr lang="en-US" sz="1800" b="0" dirty="0">
                <a:solidFill>
                  <a:schemeClr val="bg2">
                    <a:lumMod val="85000"/>
                    <a:lumOff val="15000"/>
                  </a:schemeClr>
                </a:solidFill>
                <a:effectLst>
                  <a:glow rad="139700">
                    <a:schemeClr val="accent3">
                      <a:satMod val="175000"/>
                      <a:alpha val="40000"/>
                    </a:schemeClr>
                  </a:glow>
                </a:effectLst>
              </a:rPr>
              <a:t> </a:t>
            </a:r>
            <a:r>
              <a:rPr lang="en-US" sz="1800" b="0" i="1" dirty="0">
                <a:effectLst>
                  <a:glow rad="139700">
                    <a:schemeClr val="accent3">
                      <a:satMod val="175000"/>
                      <a:alpha val="40000"/>
                    </a:schemeClr>
                  </a:glow>
                </a:effectLst>
              </a:rPr>
              <a:t>Fortnite</a:t>
            </a:r>
            <a:r>
              <a:rPr lang="en-US" sz="1800" b="0" dirty="0">
                <a:effectLst>
                  <a:glow rad="139700">
                    <a:schemeClr val="accent3">
                      <a:satMod val="175000"/>
                      <a:alpha val="40000"/>
                    </a:schemeClr>
                  </a:glow>
                </a:effectLst>
              </a:rPr>
              <a:t>.</a:t>
            </a:r>
          </a:p>
        </p:txBody>
      </p:sp>
      <p:pic>
        <p:nvPicPr>
          <p:cNvPr id="5" name="Picture 4">
            <a:extLst>
              <a:ext uri="{FF2B5EF4-FFF2-40B4-BE49-F238E27FC236}">
                <a16:creationId xmlns:a16="http://schemas.microsoft.com/office/drawing/2014/main" id="{3ACCA936-6D40-4936-A953-F350BFFB1EED}"/>
              </a:ext>
            </a:extLst>
          </p:cNvPr>
          <p:cNvPicPr>
            <a:picLocks noChangeAspect="1"/>
          </p:cNvPicPr>
          <p:nvPr/>
        </p:nvPicPr>
        <p:blipFill>
          <a:blip r:embed="rId7"/>
          <a:stretch>
            <a:fillRect/>
          </a:stretch>
        </p:blipFill>
        <p:spPr>
          <a:xfrm rot="19288365">
            <a:off x="5614267" y="822114"/>
            <a:ext cx="1426753" cy="1954455"/>
          </a:xfrm>
          <a:prstGeom prst="rect">
            <a:avLst/>
          </a:prstGeom>
        </p:spPr>
      </p:pic>
      <p:pic>
        <p:nvPicPr>
          <p:cNvPr id="7" name="Picture 6">
            <a:extLst>
              <a:ext uri="{FF2B5EF4-FFF2-40B4-BE49-F238E27FC236}">
                <a16:creationId xmlns:a16="http://schemas.microsoft.com/office/drawing/2014/main" id="{4E453C74-F01E-4B82-9BA5-C24192803B95}"/>
              </a:ext>
            </a:extLst>
          </p:cNvPr>
          <p:cNvPicPr>
            <a:picLocks noChangeAspect="1"/>
          </p:cNvPicPr>
          <p:nvPr/>
        </p:nvPicPr>
        <p:blipFill>
          <a:blip r:embed="rId8"/>
          <a:stretch>
            <a:fillRect/>
          </a:stretch>
        </p:blipFill>
        <p:spPr>
          <a:xfrm rot="19895765">
            <a:off x="7827628" y="1487984"/>
            <a:ext cx="708707" cy="708707"/>
          </a:xfrm>
          <a:prstGeom prst="rect">
            <a:avLst/>
          </a:prstGeom>
        </p:spPr>
      </p:pic>
      <p:pic>
        <p:nvPicPr>
          <p:cNvPr id="9" name="Picture 8">
            <a:extLst>
              <a:ext uri="{FF2B5EF4-FFF2-40B4-BE49-F238E27FC236}">
                <a16:creationId xmlns:a16="http://schemas.microsoft.com/office/drawing/2014/main" id="{6BA19FC5-1E5E-45E3-BB5D-8BF1BF751AD3}"/>
              </a:ext>
            </a:extLst>
          </p:cNvPr>
          <p:cNvPicPr>
            <a:picLocks noChangeAspect="1"/>
          </p:cNvPicPr>
          <p:nvPr/>
        </p:nvPicPr>
        <p:blipFill>
          <a:blip r:embed="rId9"/>
          <a:stretch>
            <a:fillRect/>
          </a:stretch>
        </p:blipFill>
        <p:spPr>
          <a:xfrm rot="2212076">
            <a:off x="7596702" y="268895"/>
            <a:ext cx="1794895" cy="939189"/>
          </a:xfrm>
          <a:prstGeom prst="rect">
            <a:avLst/>
          </a:prstGeom>
        </p:spPr>
      </p:pic>
      <p:pic>
        <p:nvPicPr>
          <p:cNvPr id="11" name="Picture 10">
            <a:extLst>
              <a:ext uri="{FF2B5EF4-FFF2-40B4-BE49-F238E27FC236}">
                <a16:creationId xmlns:a16="http://schemas.microsoft.com/office/drawing/2014/main" id="{A8D538BE-9419-43ED-AC82-CAE19B9584F6}"/>
              </a:ext>
            </a:extLst>
          </p:cNvPr>
          <p:cNvPicPr>
            <a:picLocks noChangeAspect="1"/>
          </p:cNvPicPr>
          <p:nvPr/>
        </p:nvPicPr>
        <p:blipFill>
          <a:blip r:embed="rId10"/>
          <a:stretch>
            <a:fillRect/>
          </a:stretch>
        </p:blipFill>
        <p:spPr>
          <a:xfrm rot="167097">
            <a:off x="5261553" y="3102268"/>
            <a:ext cx="1600555" cy="1531376"/>
          </a:xfrm>
          <a:prstGeom prst="rect">
            <a:avLst/>
          </a:prstGeom>
        </p:spPr>
      </p:pic>
    </p:spTree>
    <p:extLst>
      <p:ext uri="{BB962C8B-B14F-4D97-AF65-F5344CB8AC3E}">
        <p14:creationId xmlns:p14="http://schemas.microsoft.com/office/powerpoint/2010/main" val="576755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6" name="Unreal+Engine_ueOverview_TopCarousel_ENGN_AboutPAgeVideo_6MB_MP4-fd8dd00623d57129402d03d3cd9d2bad1a996b5a (1)">
            <a:hlinkClick r:id="" action="ppaction://media"/>
            <a:extLst>
              <a:ext uri="{FF2B5EF4-FFF2-40B4-BE49-F238E27FC236}">
                <a16:creationId xmlns:a16="http://schemas.microsoft.com/office/drawing/2014/main" id="{E0AE0B17-6EED-4F9B-86C4-78323D43F2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pic>
        <p:nvPicPr>
          <p:cNvPr id="5" name="Unreal+Engine_ueOverview_TopCarousel_ENGN_AboutPAgeVideo_6MB_MP4-fd8dd00623d57129402d03d3cd9d2bad1a996b5a (1)">
            <a:hlinkClick r:id="" action="ppaction://media"/>
            <a:extLst>
              <a:ext uri="{FF2B5EF4-FFF2-40B4-BE49-F238E27FC236}">
                <a16:creationId xmlns:a16="http://schemas.microsoft.com/office/drawing/2014/main" id="{82281100-5335-4BC3-A818-80E32F0AF5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151" name="Google Shape;151;p22"/>
          <p:cNvSpPr txBox="1">
            <a:spLocks noGrp="1"/>
          </p:cNvSpPr>
          <p:nvPr>
            <p:ph type="title"/>
          </p:nvPr>
        </p:nvSpPr>
        <p:spPr>
          <a:xfrm>
            <a:off x="919314" y="1669905"/>
            <a:ext cx="7305369" cy="11461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Make Something Unreal</a:t>
            </a:r>
            <a:endParaRPr dirty="0"/>
          </a:p>
        </p:txBody>
      </p:sp>
      <p:sp>
        <p:nvSpPr>
          <p:cNvPr id="4" name="TextBox 3">
            <a:extLst>
              <a:ext uri="{FF2B5EF4-FFF2-40B4-BE49-F238E27FC236}">
                <a16:creationId xmlns:a16="http://schemas.microsoft.com/office/drawing/2014/main" id="{A8B4392A-EDB2-474F-AACC-21088DF03837}"/>
              </a:ext>
            </a:extLst>
          </p:cNvPr>
          <p:cNvSpPr txBox="1"/>
          <p:nvPr/>
        </p:nvSpPr>
        <p:spPr>
          <a:xfrm>
            <a:off x="1779384" y="2900517"/>
            <a:ext cx="5585231" cy="461665"/>
          </a:xfrm>
          <a:prstGeom prst="rect">
            <a:avLst/>
          </a:prstGeom>
          <a:noFill/>
        </p:spPr>
        <p:txBody>
          <a:bodyPr wrap="square" rtlCol="0">
            <a:spAutoFit/>
          </a:bodyPr>
          <a:lstStyle/>
          <a:p>
            <a:r>
              <a:rPr lang="en-US" sz="2400" dirty="0">
                <a:solidFill>
                  <a:schemeClr val="bg1"/>
                </a:solidFill>
                <a:latin typeface="Lato" panose="020B0604020202020204" charset="0"/>
              </a:rPr>
              <a:t>With the most powerful creation engine</a:t>
            </a:r>
          </a:p>
        </p:txBody>
      </p:sp>
    </p:spTree>
  </p:cSld>
  <p:clrMapOvr>
    <a:masterClrMapping/>
  </p:clrMapOvr>
  <mc:AlternateContent xmlns:mc="http://schemas.openxmlformats.org/markup-compatibility/2006" xmlns:p14="http://schemas.microsoft.com/office/powerpoint/2010/main">
    <mc:Choice Requires="p14">
      <p:transition spd="slow" p14:dur="2000" advTm="9800"/>
    </mc:Choice>
    <mc:Fallback xmlns="">
      <p:transition spd="slow" advTm="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5"/>
                </p:tgtEl>
              </p:cMediaNode>
            </p:video>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7C46A9-04AF-4F12-BA66-D2B9C819E0BC}"/>
              </a:ext>
            </a:extLst>
          </p:cNvPr>
          <p:cNvSpPr/>
          <p:nvPr/>
        </p:nvSpPr>
        <p:spPr>
          <a:xfrm>
            <a:off x="223284" y="201870"/>
            <a:ext cx="5709683" cy="4862870"/>
          </a:xfrm>
          <a:prstGeom prst="rect">
            <a:avLst/>
          </a:prstGeom>
        </p:spPr>
        <p:txBody>
          <a:bodyPr wrap="square">
            <a:spAutoFit/>
          </a:bodyPr>
          <a:lstStyle/>
          <a:p>
            <a:r>
              <a:rPr lang="en-US" sz="4800" dirty="0">
                <a:solidFill>
                  <a:schemeClr val="bg2"/>
                </a:solidFill>
                <a:latin typeface="Raleway" panose="020B0604020202020204" charset="0"/>
              </a:rPr>
              <a:t>Unreal </a:t>
            </a:r>
            <a:r>
              <a:rPr lang="en-US" sz="4800" dirty="0">
                <a:solidFill>
                  <a:schemeClr val="bg1"/>
                </a:solidFill>
                <a:latin typeface="Raleway" panose="020B0604020202020204" charset="0"/>
              </a:rPr>
              <a:t>E</a:t>
            </a:r>
            <a:r>
              <a:rPr lang="en-US" sz="4800" dirty="0">
                <a:solidFill>
                  <a:schemeClr val="bg2"/>
                </a:solidFill>
                <a:latin typeface="Raleway" panose="020B0604020202020204" charset="0"/>
              </a:rPr>
              <a:t>ngine:</a:t>
            </a:r>
          </a:p>
          <a:p>
            <a:endParaRPr lang="en-US" dirty="0">
              <a:solidFill>
                <a:schemeClr val="bg1"/>
              </a:solidFill>
              <a:latin typeface="Raleway" panose="020B0604020202020204" charset="0"/>
            </a:endParaRPr>
          </a:p>
          <a:p>
            <a:r>
              <a:rPr lang="en-US" sz="1600" dirty="0">
                <a:solidFill>
                  <a:schemeClr val="bg1"/>
                </a:solidFill>
                <a:latin typeface="Raleway" panose="020B0604020202020204" charset="0"/>
              </a:rPr>
              <a:t>Epic made Unreal Game Engine, which has a </a:t>
            </a:r>
            <a:r>
              <a:rPr lang="en-US" sz="2400" dirty="0">
                <a:solidFill>
                  <a:schemeClr val="bg1"/>
                </a:solidFill>
                <a:latin typeface="Raleway" panose="020B0604020202020204" charset="0"/>
              </a:rPr>
              <a:t>complete feature set of </a:t>
            </a:r>
            <a:r>
              <a:rPr lang="en-US" sz="2400" b="1" dirty="0">
                <a:solidFill>
                  <a:schemeClr val="tx1"/>
                </a:solidFill>
                <a:latin typeface="Raleway" panose="020B0604020202020204" charset="0"/>
              </a:rPr>
              <a:t>graphical rendering, sound processing, and physics</a:t>
            </a:r>
            <a:r>
              <a:rPr lang="en-US" sz="1600" dirty="0">
                <a:solidFill>
                  <a:schemeClr val="bg1"/>
                </a:solidFill>
                <a:latin typeface="Raleway" panose="020B0604020202020204" charset="0"/>
              </a:rPr>
              <a:t> for developing games.</a:t>
            </a:r>
          </a:p>
          <a:p>
            <a:pPr marL="285750" indent="-285750">
              <a:buFont typeface="Wingdings" panose="05000000000000000000" pitchFamily="2" charset="2"/>
              <a:buChar char="v"/>
            </a:pPr>
            <a:endParaRPr lang="en-US" sz="1600" dirty="0">
              <a:solidFill>
                <a:schemeClr val="bg1"/>
              </a:solidFill>
              <a:latin typeface="Raleway" panose="020B0604020202020204" charset="0"/>
            </a:endParaRPr>
          </a:p>
          <a:p>
            <a:r>
              <a:rPr lang="en-US" sz="1600" dirty="0">
                <a:solidFill>
                  <a:schemeClr val="bg1"/>
                </a:solidFill>
                <a:latin typeface="Raleway" panose="020B0604020202020204" charset="0"/>
              </a:rPr>
              <a:t>Unreal Engine is suitable for development tools made for anyone working with </a:t>
            </a:r>
            <a:r>
              <a:rPr lang="en-US" sz="2400" b="1" dirty="0">
                <a:solidFill>
                  <a:schemeClr val="tx1"/>
                </a:solidFill>
                <a:latin typeface="Raleway" panose="020B0604020202020204" charset="0"/>
              </a:rPr>
              <a:t>real-time technology</a:t>
            </a:r>
            <a:r>
              <a:rPr lang="en-US" sz="1600" dirty="0">
                <a:solidFill>
                  <a:schemeClr val="bg1"/>
                </a:solidFill>
                <a:latin typeface="Raleway" panose="020B0604020202020204" charset="0"/>
              </a:rPr>
              <a:t>.</a:t>
            </a:r>
          </a:p>
          <a:p>
            <a:endParaRPr lang="en-US" sz="1600" dirty="0">
              <a:solidFill>
                <a:schemeClr val="bg1"/>
              </a:solidFill>
              <a:latin typeface="Raleway" panose="020B0604020202020204" charset="0"/>
            </a:endParaRPr>
          </a:p>
          <a:p>
            <a:r>
              <a:rPr lang="en-US" sz="1600" dirty="0">
                <a:solidFill>
                  <a:schemeClr val="bg1"/>
                </a:solidFill>
                <a:latin typeface="Raleway" panose="020B0604020202020204" charset="0"/>
              </a:rPr>
              <a:t>From enterprise applications and </a:t>
            </a:r>
            <a:r>
              <a:rPr lang="en-US" sz="2000" dirty="0">
                <a:solidFill>
                  <a:schemeClr val="tx1"/>
                </a:solidFill>
                <a:latin typeface="Raleway" panose="020B0604020202020204" charset="0"/>
              </a:rPr>
              <a:t>cinematic experiences </a:t>
            </a:r>
            <a:r>
              <a:rPr lang="en-US" sz="1600" dirty="0">
                <a:solidFill>
                  <a:schemeClr val="bg1"/>
                </a:solidFill>
                <a:latin typeface="Raleway" panose="020B0604020202020204" charset="0"/>
              </a:rPr>
              <a:t>to high-quality games across PC, console, mobile, VR and AR.</a:t>
            </a:r>
          </a:p>
          <a:p>
            <a:endParaRPr lang="en-US" sz="1600" dirty="0">
              <a:solidFill>
                <a:schemeClr val="bg1"/>
              </a:solidFill>
              <a:latin typeface="Raleway" panose="020B0604020202020204" charset="0"/>
            </a:endParaRPr>
          </a:p>
          <a:p>
            <a:r>
              <a:rPr lang="en-IN" sz="1600" dirty="0">
                <a:solidFill>
                  <a:schemeClr val="bg1"/>
                </a:solidFill>
                <a:latin typeface="Raleway" panose="020B0604020202020204" charset="0"/>
              </a:rPr>
              <a:t>  </a:t>
            </a:r>
          </a:p>
        </p:txBody>
      </p:sp>
    </p:spTree>
    <p:extLst>
      <p:ext uri="{BB962C8B-B14F-4D97-AF65-F5344CB8AC3E}">
        <p14:creationId xmlns:p14="http://schemas.microsoft.com/office/powerpoint/2010/main" val="2274905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a:stretch>
            <a:fillRect t="-3000" b="-3000"/>
          </a:stretch>
        </a:blipFill>
        <a:effectLst/>
      </p:bgPr>
    </p:bg>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452063" y="85060"/>
            <a:ext cx="4268793" cy="4238354"/>
          </a:xfrm>
          <a:prstGeom prst="rect">
            <a:avLst/>
          </a:prstGeom>
        </p:spPr>
        <p:txBody>
          <a:bodyPr spcFirstLastPara="1" wrap="square" lIns="91425" tIns="91425" rIns="91425" bIns="91425" anchor="ctr" anchorCtr="0">
            <a:noAutofit/>
          </a:bodyPr>
          <a:lstStyle/>
          <a:p>
            <a:pPr lvl="0"/>
            <a:r>
              <a:rPr lang="en-IN" sz="3600" dirty="0">
                <a:solidFill>
                  <a:schemeClr val="tx1"/>
                </a:solidFill>
                <a:latin typeface="Raleway" panose="020B0604020202020204" charset="0"/>
              </a:rPr>
              <a:t>Epic Games store:</a:t>
            </a:r>
            <a:br>
              <a:rPr lang="en-IN" sz="2400" b="0" dirty="0">
                <a:solidFill>
                  <a:schemeClr val="bg1"/>
                </a:solidFill>
                <a:latin typeface="Raleway" panose="020B0604020202020204" charset="0"/>
              </a:rPr>
            </a:br>
            <a:br>
              <a:rPr lang="en-IN" sz="1200" b="0" dirty="0">
                <a:solidFill>
                  <a:schemeClr val="bg1"/>
                </a:solidFill>
                <a:latin typeface="Raleway" panose="020B0604020202020204" charset="0"/>
              </a:rPr>
            </a:br>
            <a:r>
              <a:rPr lang="en-US" sz="1600" b="0" dirty="0">
                <a:solidFill>
                  <a:schemeClr val="bg1"/>
                </a:solidFill>
                <a:latin typeface="Raleway" panose="020B0604020202020204" charset="0"/>
              </a:rPr>
              <a:t>Epic announced its own Epic Games Store, an open digital storefront for games.</a:t>
            </a:r>
            <a:br>
              <a:rPr lang="en-US" sz="1600" b="0" dirty="0">
                <a:solidFill>
                  <a:schemeClr val="bg1"/>
                </a:solidFill>
                <a:latin typeface="Raleway" panose="020B0604020202020204" charset="0"/>
              </a:rPr>
            </a:br>
            <a:br>
              <a:rPr lang="en-US" sz="1600" b="0" dirty="0">
                <a:solidFill>
                  <a:schemeClr val="bg1"/>
                </a:solidFill>
                <a:latin typeface="Raleway" panose="020B0604020202020204" charset="0"/>
              </a:rPr>
            </a:br>
            <a:r>
              <a:rPr lang="en-US" sz="1600" b="0" dirty="0">
                <a:solidFill>
                  <a:schemeClr val="bg1"/>
                </a:solidFill>
                <a:latin typeface="Raleway" panose="020B0604020202020204" charset="0"/>
              </a:rPr>
              <a:t>Differing from </a:t>
            </a:r>
            <a:r>
              <a:rPr lang="en-US" sz="1800" b="0" dirty="0">
                <a:solidFill>
                  <a:schemeClr val="tx1"/>
                </a:solidFill>
                <a:latin typeface="Raleway" panose="020B0604020202020204" charset="0"/>
              </a:rPr>
              <a:t>Valve's Steam</a:t>
            </a:r>
            <a:r>
              <a:rPr lang="en-US" sz="1600" b="0" dirty="0">
                <a:solidFill>
                  <a:schemeClr val="bg1"/>
                </a:solidFill>
                <a:latin typeface="Raleway" panose="020B0604020202020204" charset="0"/>
              </a:rPr>
              <a:t> storefront, which </a:t>
            </a:r>
            <a:r>
              <a:rPr lang="en-US" sz="1600" b="0" dirty="0">
                <a:solidFill>
                  <a:schemeClr val="tx1"/>
                </a:solidFill>
                <a:latin typeface="Raleway" panose="020B0604020202020204" charset="0"/>
              </a:rPr>
              <a:t>takes </a:t>
            </a:r>
            <a:r>
              <a:rPr lang="en-US" sz="2000" dirty="0">
                <a:solidFill>
                  <a:schemeClr val="tx1"/>
                </a:solidFill>
                <a:latin typeface="Raleway" panose="020B0604020202020204" charset="0"/>
              </a:rPr>
              <a:t>30% of revenues</a:t>
            </a:r>
            <a:r>
              <a:rPr lang="en-US" sz="2000" dirty="0">
                <a:solidFill>
                  <a:schemeClr val="bg1"/>
                </a:solidFill>
                <a:latin typeface="Raleway" panose="020B0604020202020204" charset="0"/>
              </a:rPr>
              <a:t> </a:t>
            </a:r>
            <a:r>
              <a:rPr lang="en-US" sz="1600" b="0" dirty="0">
                <a:solidFill>
                  <a:schemeClr val="bg1"/>
                </a:solidFill>
                <a:latin typeface="Raleway" panose="020B0604020202020204" charset="0"/>
              </a:rPr>
              <a:t>from the sale of a game.</a:t>
            </a:r>
            <a:br>
              <a:rPr lang="en-US" sz="1600" b="0" dirty="0">
                <a:solidFill>
                  <a:schemeClr val="bg1"/>
                </a:solidFill>
                <a:latin typeface="Raleway" panose="020B0604020202020204" charset="0"/>
              </a:rPr>
            </a:br>
            <a:br>
              <a:rPr lang="en-US" sz="1600" b="0" dirty="0">
                <a:solidFill>
                  <a:schemeClr val="bg1"/>
                </a:solidFill>
                <a:latin typeface="Raleway" panose="020B0604020202020204" charset="0"/>
              </a:rPr>
            </a:br>
            <a:r>
              <a:rPr lang="en-US" sz="1600" b="0" dirty="0">
                <a:solidFill>
                  <a:schemeClr val="bg1"/>
                </a:solidFill>
                <a:latin typeface="Raleway" panose="020B0604020202020204" charset="0"/>
              </a:rPr>
              <a:t>The </a:t>
            </a:r>
            <a:r>
              <a:rPr lang="en-US" sz="2000" dirty="0">
                <a:solidFill>
                  <a:schemeClr val="tx1"/>
                </a:solidFill>
                <a:latin typeface="Raleway" panose="020B0604020202020204" charset="0"/>
              </a:rPr>
              <a:t>Epic Game Store takes 12%, </a:t>
            </a:r>
            <a:r>
              <a:rPr lang="en-US" sz="1600" b="0" dirty="0">
                <a:solidFill>
                  <a:schemeClr val="bg1"/>
                </a:solidFill>
                <a:latin typeface="Raleway" panose="020B0604020202020204" charset="0"/>
              </a:rPr>
              <a:t>as these lower revenue-sharing agreements will </a:t>
            </a:r>
            <a:r>
              <a:rPr lang="en-US" sz="1800" b="0" dirty="0">
                <a:solidFill>
                  <a:schemeClr val="tx1"/>
                </a:solidFill>
                <a:latin typeface="Raleway" panose="020B0604020202020204" charset="0"/>
              </a:rPr>
              <a:t>draw developers to Epic Store</a:t>
            </a:r>
            <a:r>
              <a:rPr lang="en-IN" sz="1600" b="0" dirty="0">
                <a:solidFill>
                  <a:schemeClr val="bg1"/>
                </a:solidFill>
                <a:latin typeface="Raleway" panose="020B0604020202020204" charset="0"/>
              </a:rPr>
              <a:t>.</a:t>
            </a:r>
            <a:endParaRPr sz="1600" b="0" dirty="0">
              <a:solidFill>
                <a:schemeClr val="bg1"/>
              </a:solidFill>
              <a:latin typeface="Raleway" panose="020B0604020202020204" charset="0"/>
            </a:endParaRPr>
          </a:p>
        </p:txBody>
      </p:sp>
    </p:spTree>
    <p:extLst>
      <p:ext uri="{BB962C8B-B14F-4D97-AF65-F5344CB8AC3E}">
        <p14:creationId xmlns:p14="http://schemas.microsoft.com/office/powerpoint/2010/main" val="2366347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85000"/>
            <a:lumOff val="15000"/>
          </a:schemeClr>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377853"/>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3600" dirty="0">
                <a:solidFill>
                  <a:schemeClr val="dk1"/>
                </a:solidFill>
              </a:rPr>
              <a:t>About…</a:t>
            </a:r>
            <a:endParaRPr sz="2400" dirty="0"/>
          </a:p>
        </p:txBody>
      </p:sp>
      <p:sp>
        <p:nvSpPr>
          <p:cNvPr id="79" name="Google Shape;79;p14"/>
          <p:cNvSpPr txBox="1">
            <a:spLocks noGrp="1"/>
          </p:cNvSpPr>
          <p:nvPr>
            <p:ph type="title" idx="4294967295"/>
          </p:nvPr>
        </p:nvSpPr>
        <p:spPr>
          <a:xfrm>
            <a:off x="535775" y="1145852"/>
            <a:ext cx="5197200" cy="3723859"/>
          </a:xfrm>
          <a:prstGeom prst="rect">
            <a:avLst/>
          </a:prstGeom>
        </p:spPr>
        <p:txBody>
          <a:bodyPr spcFirstLastPara="1" wrap="square" lIns="91425" tIns="91425" rIns="91425" bIns="91425" anchor="t" anchorCtr="0">
            <a:noAutofit/>
          </a:bodyPr>
          <a:lstStyle/>
          <a:p>
            <a:pPr lvl="0">
              <a:spcAft>
                <a:spcPts val="600"/>
              </a:spcAft>
              <a:buSzPct val="100000"/>
            </a:pPr>
            <a:r>
              <a:rPr lang="en-US" sz="1600" dirty="0">
                <a:solidFill>
                  <a:schemeClr val="bg1"/>
                </a:solidFill>
                <a:latin typeface="Lato"/>
                <a:ea typeface="Lato"/>
                <a:cs typeface="Lato"/>
                <a:sym typeface="Lato"/>
              </a:rPr>
              <a:t>It’s </a:t>
            </a:r>
            <a:r>
              <a:rPr lang="en-US" sz="1600" dirty="0">
                <a:solidFill>
                  <a:schemeClr val="bg1"/>
                </a:solidFill>
                <a:latin typeface="Lato" panose="020B0604020202020204" charset="0"/>
              </a:rPr>
              <a:t>an American</a:t>
            </a:r>
            <a:r>
              <a:rPr lang="en-US" sz="1800" dirty="0">
                <a:solidFill>
                  <a:schemeClr val="tx1"/>
                </a:solidFill>
                <a:latin typeface="Lato" panose="020B0604020202020204" charset="0"/>
              </a:rPr>
              <a:t> video game and software development</a:t>
            </a:r>
            <a:r>
              <a:rPr lang="en-US" sz="1600" dirty="0">
                <a:solidFill>
                  <a:schemeClr val="bg1"/>
                </a:solidFill>
                <a:latin typeface="Lato" panose="020B0604020202020204" charset="0"/>
              </a:rPr>
              <a:t> company.</a:t>
            </a:r>
            <a:br>
              <a:rPr lang="en-US" sz="1600" dirty="0">
                <a:solidFill>
                  <a:schemeClr val="bg1"/>
                </a:solidFill>
                <a:latin typeface="Lato" panose="020B0604020202020204" charset="0"/>
              </a:rPr>
            </a:br>
            <a:br>
              <a:rPr lang="en-US" sz="1600" dirty="0">
                <a:solidFill>
                  <a:schemeClr val="bg1"/>
                </a:solidFill>
                <a:latin typeface="Lato" panose="020B0604020202020204" charset="0"/>
              </a:rPr>
            </a:br>
            <a:r>
              <a:rPr lang="en-US" sz="1600" dirty="0">
                <a:solidFill>
                  <a:schemeClr val="bg1"/>
                </a:solidFill>
                <a:latin typeface="Lato" panose="020B0604020202020204" charset="0"/>
              </a:rPr>
              <a:t>It’s based in </a:t>
            </a:r>
            <a:r>
              <a:rPr lang="en-US" sz="2000" dirty="0">
                <a:solidFill>
                  <a:schemeClr val="tx1"/>
                </a:solidFill>
                <a:latin typeface="Lato" panose="020B0604020202020204" charset="0"/>
              </a:rPr>
              <a:t>Cary, North Carolina, USA</a:t>
            </a:r>
            <a:r>
              <a:rPr lang="en-US" sz="1600" dirty="0">
                <a:solidFill>
                  <a:schemeClr val="bg1"/>
                </a:solidFill>
                <a:latin typeface="Lato" panose="020B0604020202020204" charset="0"/>
              </a:rPr>
              <a:t>.</a:t>
            </a:r>
            <a:br>
              <a:rPr lang="en-US" sz="1600" dirty="0">
                <a:solidFill>
                  <a:schemeClr val="bg1"/>
                </a:solidFill>
                <a:latin typeface="Lato" panose="020B0604020202020204" charset="0"/>
              </a:rPr>
            </a:br>
            <a:br>
              <a:rPr lang="en-US" sz="1600" dirty="0">
                <a:solidFill>
                  <a:schemeClr val="bg1"/>
                </a:solidFill>
                <a:latin typeface="Lato" panose="020B0604020202020204" charset="0"/>
              </a:rPr>
            </a:br>
            <a:r>
              <a:rPr lang="en-US" sz="1600" dirty="0">
                <a:solidFill>
                  <a:schemeClr val="bg1"/>
                </a:solidFill>
                <a:latin typeface="Lato" panose="020B0604020202020204" charset="0"/>
              </a:rPr>
              <a:t>It’s was founded by </a:t>
            </a:r>
            <a:r>
              <a:rPr lang="en-US" sz="1800" dirty="0">
                <a:solidFill>
                  <a:schemeClr val="tx1"/>
                </a:solidFill>
                <a:latin typeface="Lato" panose="020B0604020202020204" charset="0"/>
              </a:rPr>
              <a:t>Tim Sweeney </a:t>
            </a:r>
            <a:r>
              <a:rPr lang="en-US" sz="1600" dirty="0">
                <a:solidFill>
                  <a:schemeClr val="bg1"/>
                </a:solidFill>
                <a:latin typeface="Lato" panose="020B0604020202020204" charset="0"/>
              </a:rPr>
              <a:t>as Potomac Computer Systems in 1991, originally located in his parents' house.</a:t>
            </a:r>
            <a:br>
              <a:rPr lang="en-US" sz="1600" dirty="0">
                <a:solidFill>
                  <a:schemeClr val="bg1"/>
                </a:solidFill>
                <a:latin typeface="Lato" panose="020B0604020202020204" charset="0"/>
              </a:rPr>
            </a:br>
            <a:br>
              <a:rPr lang="en-US" sz="1600" dirty="0">
                <a:solidFill>
                  <a:schemeClr val="bg1"/>
                </a:solidFill>
                <a:latin typeface="Lato" panose="020B0604020202020204" charset="0"/>
              </a:rPr>
            </a:br>
            <a:r>
              <a:rPr lang="en-US" sz="1600" dirty="0">
                <a:solidFill>
                  <a:schemeClr val="bg1"/>
                </a:solidFill>
                <a:latin typeface="Lato" panose="020B0604020202020204" charset="0"/>
              </a:rPr>
              <a:t>It is the creator of </a:t>
            </a:r>
            <a:r>
              <a:rPr lang="en-US" sz="2000" dirty="0">
                <a:solidFill>
                  <a:schemeClr val="tx1"/>
                </a:solidFill>
                <a:latin typeface="Lato" panose="020B0604020202020204" charset="0"/>
              </a:rPr>
              <a:t>Fortnite, Unreal Engine, Gears of War</a:t>
            </a:r>
            <a:r>
              <a:rPr lang="en-US" sz="1600" dirty="0">
                <a:solidFill>
                  <a:schemeClr val="bg1"/>
                </a:solidFill>
                <a:latin typeface="Lato" panose="020B0604020202020204" charset="0"/>
              </a:rPr>
              <a:t>, Shadow Complex, and the Infinity Blade series of games.</a:t>
            </a:r>
            <a:br>
              <a:rPr lang="en-US" sz="1600" dirty="0">
                <a:solidFill>
                  <a:schemeClr val="bg1"/>
                </a:solidFill>
                <a:latin typeface="Lato" panose="020B0604020202020204" charset="0"/>
              </a:rPr>
            </a:br>
            <a:endParaRPr sz="1600" dirty="0">
              <a:solidFill>
                <a:schemeClr val="bg1"/>
              </a:solidFill>
              <a:latin typeface="Lato" panose="020B0604020202020204" charset="0"/>
              <a:ea typeface="Lato"/>
              <a:cs typeface="Lato"/>
              <a:sym typeface="Lato"/>
            </a:endParaRPr>
          </a:p>
        </p:txBody>
      </p:sp>
      <p:pic>
        <p:nvPicPr>
          <p:cNvPr id="3" name="Picture 2">
            <a:extLst>
              <a:ext uri="{FF2B5EF4-FFF2-40B4-BE49-F238E27FC236}">
                <a16:creationId xmlns:a16="http://schemas.microsoft.com/office/drawing/2014/main" id="{821CEC40-0A18-4D14-A83F-3A4BC01553C6}"/>
              </a:ext>
            </a:extLst>
          </p:cNvPr>
          <p:cNvPicPr>
            <a:picLocks noChangeAspect="1"/>
          </p:cNvPicPr>
          <p:nvPr/>
        </p:nvPicPr>
        <p:blipFill>
          <a:blip r:embed="rId3"/>
          <a:stretch>
            <a:fillRect/>
          </a:stretch>
        </p:blipFill>
        <p:spPr>
          <a:xfrm>
            <a:off x="5411971" y="937403"/>
            <a:ext cx="3610579" cy="2194555"/>
          </a:xfrm>
          <a:prstGeom prst="rect">
            <a:avLst/>
          </a:prstGeom>
        </p:spPr>
      </p:pic>
      <p:sp>
        <p:nvSpPr>
          <p:cNvPr id="4" name="TextBox 3">
            <a:extLst>
              <a:ext uri="{FF2B5EF4-FFF2-40B4-BE49-F238E27FC236}">
                <a16:creationId xmlns:a16="http://schemas.microsoft.com/office/drawing/2014/main" id="{36B0B43A-0A7B-4935-8D23-B8D7C17B5F56}"/>
              </a:ext>
            </a:extLst>
          </p:cNvPr>
          <p:cNvSpPr txBox="1"/>
          <p:nvPr/>
        </p:nvSpPr>
        <p:spPr>
          <a:xfrm>
            <a:off x="5459817" y="3241208"/>
            <a:ext cx="3514886" cy="276999"/>
          </a:xfrm>
          <a:prstGeom prst="rect">
            <a:avLst/>
          </a:prstGeom>
          <a:noFill/>
        </p:spPr>
        <p:txBody>
          <a:bodyPr wrap="square" rtlCol="0">
            <a:spAutoFit/>
          </a:bodyPr>
          <a:lstStyle/>
          <a:p>
            <a:r>
              <a:rPr lang="en-US" sz="1200" dirty="0">
                <a:solidFill>
                  <a:schemeClr val="bg1"/>
                </a:solidFill>
                <a:latin typeface="Lato" panose="020B0604020202020204" charset="0"/>
              </a:rPr>
              <a:t>Epic Games' headquarters in Cary, North Carolina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0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B85A2-894A-43ED-A63A-7992EC58773E}"/>
              </a:ext>
            </a:extLst>
          </p:cNvPr>
          <p:cNvSpPr/>
          <p:nvPr/>
        </p:nvSpPr>
        <p:spPr>
          <a:xfrm>
            <a:off x="152128" y="3315395"/>
            <a:ext cx="2506717" cy="1877437"/>
          </a:xfrm>
          <a:prstGeom prst="rect">
            <a:avLst/>
          </a:prstGeom>
        </p:spPr>
        <p:txBody>
          <a:bodyPr wrap="square">
            <a:spAutoFit/>
          </a:bodyPr>
          <a:lstStyle/>
          <a:p>
            <a:r>
              <a:rPr lang="en-US" sz="1800" b="1" dirty="0">
                <a:solidFill>
                  <a:schemeClr val="tx1"/>
                </a:solidFill>
                <a:latin typeface="Lato" panose="020B0604020202020204" charset="0"/>
              </a:rPr>
              <a:t>More Revenue:</a:t>
            </a:r>
          </a:p>
          <a:p>
            <a:endParaRPr lang="en-US" b="1" dirty="0">
              <a:solidFill>
                <a:schemeClr val="bg1"/>
              </a:solidFill>
              <a:latin typeface="Lato" panose="020B0604020202020204" charset="0"/>
            </a:endParaRPr>
          </a:p>
          <a:p>
            <a:r>
              <a:rPr lang="en-US" dirty="0">
                <a:solidFill>
                  <a:schemeClr val="bg1"/>
                </a:solidFill>
                <a:latin typeface="Lato" panose="020B0604020202020204" charset="0"/>
              </a:rPr>
              <a:t>Keep 88% of the revenue from your games instead of 70%. If your game is built using Unreal Engine, Epic will cover your engine royalties on Epic Games store revenue.</a:t>
            </a:r>
            <a:endParaRPr lang="en-IN" dirty="0">
              <a:solidFill>
                <a:schemeClr val="bg1"/>
              </a:solidFill>
              <a:latin typeface="Lato" panose="020B0604020202020204" charset="0"/>
            </a:endParaRPr>
          </a:p>
        </p:txBody>
      </p:sp>
      <p:sp>
        <p:nvSpPr>
          <p:cNvPr id="3" name="Rectangle 2">
            <a:extLst>
              <a:ext uri="{FF2B5EF4-FFF2-40B4-BE49-F238E27FC236}">
                <a16:creationId xmlns:a16="http://schemas.microsoft.com/office/drawing/2014/main" id="{B25D2FBC-5559-4394-9F6B-C4492D174DD9}"/>
              </a:ext>
            </a:extLst>
          </p:cNvPr>
          <p:cNvSpPr/>
          <p:nvPr/>
        </p:nvSpPr>
        <p:spPr>
          <a:xfrm>
            <a:off x="3521062" y="3274407"/>
            <a:ext cx="2029133" cy="1661993"/>
          </a:xfrm>
          <a:prstGeom prst="rect">
            <a:avLst/>
          </a:prstGeom>
        </p:spPr>
        <p:txBody>
          <a:bodyPr wrap="square">
            <a:spAutoFit/>
          </a:bodyPr>
          <a:lstStyle/>
          <a:p>
            <a:endParaRPr lang="en-US" dirty="0">
              <a:solidFill>
                <a:schemeClr val="bg1"/>
              </a:solidFill>
              <a:latin typeface="Raleway" panose="020B0604020202020204" charset="0"/>
            </a:endParaRPr>
          </a:p>
          <a:p>
            <a:r>
              <a:rPr lang="en-US" sz="1800" b="1" dirty="0">
                <a:solidFill>
                  <a:schemeClr val="tx1"/>
                </a:solidFill>
                <a:latin typeface="Raleway" panose="020B0604020202020204" charset="0"/>
              </a:rPr>
              <a:t>Reach Players:</a:t>
            </a:r>
          </a:p>
          <a:p>
            <a:endParaRPr lang="en-US" b="1" dirty="0">
              <a:solidFill>
                <a:schemeClr val="bg1"/>
              </a:solidFill>
              <a:latin typeface="Raleway" panose="020B0604020202020204" charset="0"/>
            </a:endParaRPr>
          </a:p>
          <a:p>
            <a:r>
              <a:rPr lang="en-US" dirty="0">
                <a:solidFill>
                  <a:schemeClr val="bg1"/>
                </a:solidFill>
                <a:latin typeface="Raleway" panose="020B0604020202020204" charset="0"/>
              </a:rPr>
              <a:t>Connect with millions of players who are already in the Epic Games ecosystem.</a:t>
            </a:r>
            <a:endParaRPr lang="en-IN" dirty="0">
              <a:solidFill>
                <a:schemeClr val="bg1"/>
              </a:solidFill>
              <a:latin typeface="Raleway" panose="020B0604020202020204" charset="0"/>
            </a:endParaRPr>
          </a:p>
        </p:txBody>
      </p:sp>
      <p:sp>
        <p:nvSpPr>
          <p:cNvPr id="4" name="Rectangle 3">
            <a:extLst>
              <a:ext uri="{FF2B5EF4-FFF2-40B4-BE49-F238E27FC236}">
                <a16:creationId xmlns:a16="http://schemas.microsoft.com/office/drawing/2014/main" id="{B985CFCF-C34B-4F45-8A2B-C9942C6F3523}"/>
              </a:ext>
            </a:extLst>
          </p:cNvPr>
          <p:cNvSpPr/>
          <p:nvPr/>
        </p:nvSpPr>
        <p:spPr>
          <a:xfrm>
            <a:off x="6494361" y="630132"/>
            <a:ext cx="2679404" cy="1661993"/>
          </a:xfrm>
          <a:prstGeom prst="rect">
            <a:avLst/>
          </a:prstGeom>
        </p:spPr>
        <p:txBody>
          <a:bodyPr wrap="square">
            <a:spAutoFit/>
          </a:bodyPr>
          <a:lstStyle/>
          <a:p>
            <a:r>
              <a:rPr lang="en-US" sz="1800" b="1" dirty="0">
                <a:solidFill>
                  <a:schemeClr val="tx1"/>
                </a:solidFill>
                <a:latin typeface="Raleway" panose="020B0604020202020204" charset="0"/>
              </a:rPr>
              <a:t>Partner with Creators:</a:t>
            </a:r>
          </a:p>
          <a:p>
            <a:endParaRPr lang="en-US" b="1" dirty="0">
              <a:solidFill>
                <a:schemeClr val="bg1"/>
              </a:solidFill>
              <a:latin typeface="Raleway" panose="020B0604020202020204" charset="0"/>
            </a:endParaRPr>
          </a:p>
          <a:p>
            <a:r>
              <a:rPr lang="en-US" dirty="0">
                <a:solidFill>
                  <a:schemeClr val="bg1"/>
                </a:solidFill>
                <a:latin typeface="Raleway" panose="020B0604020202020204" charset="0"/>
              </a:rPr>
              <a:t>Epic Games’ Support-A-Creator program connects you with over 10,000 content creators and influencers with millions of supporters.</a:t>
            </a:r>
            <a:endParaRPr lang="en-IN" dirty="0">
              <a:solidFill>
                <a:schemeClr val="bg1"/>
              </a:solidFill>
              <a:latin typeface="Raleway" panose="020B0604020202020204" charset="0"/>
            </a:endParaRPr>
          </a:p>
        </p:txBody>
      </p:sp>
      <p:sp>
        <p:nvSpPr>
          <p:cNvPr id="5" name="Rectangle 4">
            <a:extLst>
              <a:ext uri="{FF2B5EF4-FFF2-40B4-BE49-F238E27FC236}">
                <a16:creationId xmlns:a16="http://schemas.microsoft.com/office/drawing/2014/main" id="{C03EC729-D140-447E-84B8-5AC735451143}"/>
              </a:ext>
            </a:extLst>
          </p:cNvPr>
          <p:cNvSpPr/>
          <p:nvPr/>
        </p:nvSpPr>
        <p:spPr>
          <a:xfrm>
            <a:off x="6054154" y="3411509"/>
            <a:ext cx="1928648" cy="1446550"/>
          </a:xfrm>
          <a:prstGeom prst="rect">
            <a:avLst/>
          </a:prstGeom>
        </p:spPr>
        <p:txBody>
          <a:bodyPr wrap="square">
            <a:spAutoFit/>
          </a:bodyPr>
          <a:lstStyle/>
          <a:p>
            <a:r>
              <a:rPr lang="en-US" sz="1800" b="1" dirty="0">
                <a:solidFill>
                  <a:schemeClr val="tx1"/>
                </a:solidFill>
                <a:latin typeface="Raleway" panose="020B0604020202020204" charset="0"/>
              </a:rPr>
              <a:t>More Control:</a:t>
            </a:r>
          </a:p>
          <a:p>
            <a:endParaRPr lang="en-US" b="1" dirty="0">
              <a:solidFill>
                <a:schemeClr val="bg1"/>
              </a:solidFill>
              <a:latin typeface="Raleway" panose="020B0604020202020204" charset="0"/>
            </a:endParaRPr>
          </a:p>
          <a:p>
            <a:r>
              <a:rPr lang="en-US" dirty="0">
                <a:solidFill>
                  <a:schemeClr val="bg1"/>
                </a:solidFill>
                <a:latin typeface="Raleway" panose="020B0604020202020204" charset="0"/>
              </a:rPr>
              <a:t>Own your game page, news feed and a direct relationship with your players.</a:t>
            </a:r>
            <a:endParaRPr lang="en-IN" dirty="0">
              <a:solidFill>
                <a:schemeClr val="bg1"/>
              </a:solidFill>
              <a:latin typeface="Raleway" panose="020B0604020202020204" charset="0"/>
            </a:endParaRPr>
          </a:p>
        </p:txBody>
      </p:sp>
      <p:pic>
        <p:nvPicPr>
          <p:cNvPr id="7" name="Picture 6">
            <a:extLst>
              <a:ext uri="{FF2B5EF4-FFF2-40B4-BE49-F238E27FC236}">
                <a16:creationId xmlns:a16="http://schemas.microsoft.com/office/drawing/2014/main" id="{AFFE31CC-9204-45CE-89F8-1D083ACCF918}"/>
              </a:ext>
            </a:extLst>
          </p:cNvPr>
          <p:cNvPicPr>
            <a:picLocks noChangeAspect="1"/>
          </p:cNvPicPr>
          <p:nvPr/>
        </p:nvPicPr>
        <p:blipFill>
          <a:blip r:embed="rId4"/>
          <a:stretch>
            <a:fillRect/>
          </a:stretch>
        </p:blipFill>
        <p:spPr>
          <a:xfrm>
            <a:off x="152128" y="122813"/>
            <a:ext cx="6342233" cy="2849023"/>
          </a:xfrm>
          <a:prstGeom prst="rect">
            <a:avLst/>
          </a:prstGeom>
        </p:spPr>
      </p:pic>
    </p:spTree>
    <p:extLst>
      <p:ext uri="{BB962C8B-B14F-4D97-AF65-F5344CB8AC3E}">
        <p14:creationId xmlns:p14="http://schemas.microsoft.com/office/powerpoint/2010/main" val="313704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85000"/>
            <a:lumOff val="15000"/>
          </a:schemeClr>
        </a:solidFill>
        <a:effectLst/>
      </p:bgPr>
    </p:bg>
    <p:spTree>
      <p:nvGrpSpPr>
        <p:cNvPr id="1" name="Shape 128"/>
        <p:cNvGrpSpPr/>
        <p:nvPr/>
      </p:nvGrpSpPr>
      <p:grpSpPr>
        <a:xfrm>
          <a:off x="0" y="0"/>
          <a:ext cx="0" cy="0"/>
          <a:chOff x="0" y="0"/>
          <a:chExt cx="0" cy="0"/>
        </a:xfrm>
      </p:grpSpPr>
      <p:pic>
        <p:nvPicPr>
          <p:cNvPr id="6" name="Picture 5">
            <a:extLst>
              <a:ext uri="{FF2B5EF4-FFF2-40B4-BE49-F238E27FC236}">
                <a16:creationId xmlns:a16="http://schemas.microsoft.com/office/drawing/2014/main" id="{479D544B-D443-4899-AFF1-4CE7A0296A92}"/>
              </a:ext>
            </a:extLst>
          </p:cNvPr>
          <p:cNvPicPr>
            <a:picLocks noChangeAspect="1"/>
          </p:cNvPicPr>
          <p:nvPr/>
        </p:nvPicPr>
        <p:blipFill>
          <a:blip r:embed="rId3"/>
          <a:stretch>
            <a:fillRect/>
          </a:stretch>
        </p:blipFill>
        <p:spPr>
          <a:xfrm>
            <a:off x="0" y="0"/>
            <a:ext cx="4404971" cy="5143500"/>
          </a:xfrm>
          <a:prstGeom prst="rect">
            <a:avLst/>
          </a:prstGeom>
          <a:solidFill>
            <a:schemeClr val="bg2">
              <a:lumMod val="85000"/>
              <a:lumOff val="15000"/>
            </a:schemeClr>
          </a:solidFill>
        </p:spPr>
      </p:pic>
      <p:sp>
        <p:nvSpPr>
          <p:cNvPr id="7" name="TextBox 6">
            <a:extLst>
              <a:ext uri="{FF2B5EF4-FFF2-40B4-BE49-F238E27FC236}">
                <a16:creationId xmlns:a16="http://schemas.microsoft.com/office/drawing/2014/main" id="{52779E27-63A9-495C-B778-08E085B6C513}"/>
              </a:ext>
            </a:extLst>
          </p:cNvPr>
          <p:cNvSpPr txBox="1"/>
          <p:nvPr/>
        </p:nvSpPr>
        <p:spPr>
          <a:xfrm>
            <a:off x="4739031" y="432703"/>
            <a:ext cx="3806456" cy="3477875"/>
          </a:xfrm>
          <a:prstGeom prst="rect">
            <a:avLst/>
          </a:prstGeom>
          <a:noFill/>
        </p:spPr>
        <p:txBody>
          <a:bodyPr wrap="square" rtlCol="0">
            <a:spAutoFit/>
          </a:bodyPr>
          <a:lstStyle/>
          <a:p>
            <a:r>
              <a:rPr lang="en-US" sz="1600" dirty="0">
                <a:solidFill>
                  <a:schemeClr val="bg1"/>
                </a:solidFill>
                <a:latin typeface="Lato" panose="020B0604020202020204" charset="0"/>
              </a:rPr>
              <a:t>Following on the popularity of </a:t>
            </a:r>
            <a:r>
              <a:rPr lang="en-US" sz="1600" dirty="0">
                <a:solidFill>
                  <a:schemeClr val="tx1"/>
                </a:solidFill>
                <a:latin typeface="Lato" panose="020B0604020202020204" charset="0"/>
              </a:rPr>
              <a:t>PUBG</a:t>
            </a:r>
            <a:r>
              <a:rPr lang="en-US" sz="1600" dirty="0">
                <a:solidFill>
                  <a:schemeClr val="bg1"/>
                </a:solidFill>
                <a:latin typeface="Lato" panose="020B0604020202020204" charset="0"/>
              </a:rPr>
              <a:t> in 2017, Epic developed a variant of Fortnite called </a:t>
            </a:r>
            <a:r>
              <a:rPr lang="en-US" sz="2000" b="1" dirty="0">
                <a:solidFill>
                  <a:schemeClr val="tx1"/>
                </a:solidFill>
                <a:latin typeface="Lato" panose="020B0604020202020204" charset="0"/>
              </a:rPr>
              <a:t>Fortnite Battle Royale</a:t>
            </a:r>
            <a:r>
              <a:rPr lang="en-US" sz="1600" dirty="0">
                <a:solidFill>
                  <a:schemeClr val="bg1"/>
                </a:solidFill>
                <a:latin typeface="Lato" panose="020B0604020202020204" charset="0"/>
              </a:rPr>
              <a:t>, which was released in September 2017 as a free-to-play title on all platforms.</a:t>
            </a:r>
          </a:p>
          <a:p>
            <a:endParaRPr lang="en-US" sz="1600" dirty="0">
              <a:solidFill>
                <a:schemeClr val="bg1"/>
              </a:solidFill>
              <a:latin typeface="Lato" panose="020B0604020202020204" charset="0"/>
            </a:endParaRPr>
          </a:p>
          <a:p>
            <a:r>
              <a:rPr lang="en-US" sz="1600" dirty="0">
                <a:solidFill>
                  <a:schemeClr val="bg1"/>
                </a:solidFill>
                <a:latin typeface="Lato" panose="020B0604020202020204" charset="0"/>
              </a:rPr>
              <a:t>It quickly gained audience, having over </a:t>
            </a:r>
            <a:r>
              <a:rPr lang="en-US" sz="2000" dirty="0">
                <a:solidFill>
                  <a:schemeClr val="tx1"/>
                </a:solidFill>
                <a:latin typeface="Lato" panose="020B0604020202020204" charset="0"/>
              </a:rPr>
              <a:t>125 million players</a:t>
            </a:r>
            <a:r>
              <a:rPr lang="en-US" sz="1600" dirty="0">
                <a:solidFill>
                  <a:schemeClr val="bg1"/>
                </a:solidFill>
                <a:latin typeface="Lato" panose="020B0604020202020204" charset="0"/>
              </a:rPr>
              <a:t> by May 2018 with estimates of having earned over </a:t>
            </a:r>
            <a:r>
              <a:rPr lang="en-US" sz="3200" dirty="0">
                <a:solidFill>
                  <a:schemeClr val="tx1"/>
                </a:solidFill>
                <a:latin typeface="Lato" panose="020B0604020202020204" charset="0"/>
              </a:rPr>
              <a:t>US$1 billion </a:t>
            </a:r>
            <a:r>
              <a:rPr lang="en-US" sz="1600" dirty="0">
                <a:solidFill>
                  <a:schemeClr val="bg1"/>
                </a:solidFill>
                <a:latin typeface="Lato" panose="020B0604020202020204" charset="0"/>
              </a:rPr>
              <a:t>in an Year after launch.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sharpenSoften amount="-80000"/>
                    </a14:imgEffect>
                    <a14:imgEffect>
                      <a14:saturation sat="140000"/>
                    </a14:imgEffect>
                  </a14:imgLayer>
                </a14:imgProps>
              </a:ext>
            </a:extLst>
          </a:blip>
          <a:srcRect/>
          <a:stretch>
            <a:fillRect l="-6000" r="-6000"/>
          </a:stretch>
        </a:blipFill>
        <a:effectLst/>
      </p:bgPr>
    </p:bg>
    <p:spTree>
      <p:nvGrpSpPr>
        <p:cNvPr id="1" name="Shape 138"/>
        <p:cNvGrpSpPr/>
        <p:nvPr/>
      </p:nvGrpSpPr>
      <p:grpSpPr>
        <a:xfrm>
          <a:off x="0" y="0"/>
          <a:ext cx="0" cy="0"/>
          <a:chOff x="0" y="0"/>
          <a:chExt cx="0" cy="0"/>
        </a:xfrm>
      </p:grpSpPr>
      <p:sp>
        <p:nvSpPr>
          <p:cNvPr id="2" name="TextBox 1">
            <a:extLst>
              <a:ext uri="{FF2B5EF4-FFF2-40B4-BE49-F238E27FC236}">
                <a16:creationId xmlns:a16="http://schemas.microsoft.com/office/drawing/2014/main" id="{8ED6127E-E60C-4602-9CB5-3187E9217AB7}"/>
              </a:ext>
            </a:extLst>
          </p:cNvPr>
          <p:cNvSpPr txBox="1"/>
          <p:nvPr/>
        </p:nvSpPr>
        <p:spPr>
          <a:xfrm>
            <a:off x="4814325" y="329610"/>
            <a:ext cx="3997841" cy="4031873"/>
          </a:xfrm>
          <a:prstGeom prst="rect">
            <a:avLst/>
          </a:prstGeom>
          <a:noFill/>
        </p:spPr>
        <p:txBody>
          <a:bodyPr wrap="square" rtlCol="0">
            <a:spAutoFit/>
          </a:bodyPr>
          <a:lstStyle/>
          <a:p>
            <a:r>
              <a:rPr lang="en-US" sz="1600" dirty="0">
                <a:solidFill>
                  <a:schemeClr val="bg1"/>
                </a:solidFill>
                <a:latin typeface="Raleway" panose="020B0604020202020204" charset="0"/>
              </a:rPr>
              <a:t>Player count continued to expand when Epic broke new ground by convincing Sony to allowing players on any device to compete with each other.</a:t>
            </a:r>
          </a:p>
          <a:p>
            <a:endParaRPr lang="en-US" sz="1600" i="1" dirty="0">
              <a:solidFill>
                <a:schemeClr val="bg1"/>
              </a:solidFill>
              <a:latin typeface="Raleway" panose="020B0604020202020204" charset="0"/>
            </a:endParaRPr>
          </a:p>
          <a:p>
            <a:r>
              <a:rPr lang="en-US" sz="1600" i="1" dirty="0">
                <a:solidFill>
                  <a:schemeClr val="bg1"/>
                </a:solidFill>
                <a:latin typeface="Raleway" panose="020B0604020202020204" charset="0"/>
              </a:rPr>
              <a:t>Fortnite</a:t>
            </a:r>
            <a:r>
              <a:rPr lang="en-US" sz="1600" dirty="0">
                <a:solidFill>
                  <a:schemeClr val="bg1"/>
                </a:solidFill>
                <a:latin typeface="Raleway" panose="020B0604020202020204" charset="0"/>
              </a:rPr>
              <a:t> has drawn nearly </a:t>
            </a:r>
            <a:r>
              <a:rPr lang="en-US" sz="2400" b="1" dirty="0">
                <a:solidFill>
                  <a:schemeClr val="bg2"/>
                </a:solidFill>
                <a:latin typeface="Raleway" panose="020B0604020202020204" charset="0"/>
              </a:rPr>
              <a:t>250 million </a:t>
            </a:r>
            <a:r>
              <a:rPr lang="en-US" sz="2400" b="1" dirty="0">
                <a:solidFill>
                  <a:schemeClr val="tx1"/>
                </a:solidFill>
                <a:latin typeface="Raleway" panose="020B0604020202020204" charset="0"/>
              </a:rPr>
              <a:t>players</a:t>
            </a:r>
            <a:r>
              <a:rPr lang="en-US" sz="2400" b="1" dirty="0">
                <a:solidFill>
                  <a:schemeClr val="bg2"/>
                </a:solidFill>
                <a:latin typeface="Raleway" panose="020B0604020202020204" charset="0"/>
              </a:rPr>
              <a:t> </a:t>
            </a:r>
            <a:r>
              <a:rPr lang="en-US" sz="1600" dirty="0">
                <a:solidFill>
                  <a:schemeClr val="bg1"/>
                </a:solidFill>
                <a:latin typeface="Raleway" panose="020B0604020202020204" charset="0"/>
              </a:rPr>
              <a:t>as of March 2019.</a:t>
            </a:r>
          </a:p>
          <a:p>
            <a:endParaRPr lang="en-US" sz="1600" dirty="0">
              <a:solidFill>
                <a:schemeClr val="bg1"/>
              </a:solidFill>
              <a:latin typeface="Raleway" panose="020B0604020202020204" charset="0"/>
            </a:endParaRPr>
          </a:p>
          <a:p>
            <a:r>
              <a:rPr lang="en-US" sz="1600" dirty="0">
                <a:solidFill>
                  <a:schemeClr val="bg1"/>
                </a:solidFill>
                <a:latin typeface="Raleway" panose="020B0604020202020204" charset="0"/>
              </a:rPr>
              <a:t>Based on The financial success of </a:t>
            </a:r>
            <a:r>
              <a:rPr lang="en-US" sz="1600" i="1" dirty="0">
                <a:solidFill>
                  <a:schemeClr val="bg1"/>
                </a:solidFill>
                <a:latin typeface="Raleway" panose="020B0604020202020204" charset="0"/>
              </a:rPr>
              <a:t>Fortnite, </a:t>
            </a:r>
            <a:r>
              <a:rPr lang="en-US" sz="1600" dirty="0">
                <a:solidFill>
                  <a:schemeClr val="bg1"/>
                </a:solidFill>
                <a:latin typeface="Raleway" panose="020B0604020202020204" charset="0"/>
              </a:rPr>
              <a:t>Epic launched a </a:t>
            </a:r>
            <a:r>
              <a:rPr lang="en-US" sz="2400" b="1" dirty="0">
                <a:solidFill>
                  <a:schemeClr val="bg2"/>
                </a:solidFill>
                <a:latin typeface="Raleway" panose="020B0604020202020204" charset="0"/>
              </a:rPr>
              <a:t>US$100 million</a:t>
            </a:r>
            <a:r>
              <a:rPr lang="en-US" sz="2400" dirty="0">
                <a:solidFill>
                  <a:schemeClr val="tx1"/>
                </a:solidFill>
                <a:latin typeface="Raleway" panose="020B0604020202020204" charset="0"/>
              </a:rPr>
              <a:t> prize pool</a:t>
            </a:r>
            <a:r>
              <a:rPr lang="en-US" sz="1600" dirty="0">
                <a:solidFill>
                  <a:schemeClr val="bg1"/>
                </a:solidFill>
                <a:latin typeface="Raleway" panose="020B0604020202020204" charset="0"/>
              </a:rPr>
              <a:t> in February 2019 for </a:t>
            </a:r>
            <a:r>
              <a:rPr lang="en-US" sz="1600" i="1" dirty="0">
                <a:solidFill>
                  <a:schemeClr val="bg1"/>
                </a:solidFill>
                <a:latin typeface="Raleway" panose="020B0604020202020204" charset="0"/>
              </a:rPr>
              <a:t>Fortnite</a:t>
            </a:r>
            <a:r>
              <a:rPr lang="en-US" sz="1600" dirty="0">
                <a:solidFill>
                  <a:schemeClr val="bg1"/>
                </a:solidFill>
                <a:latin typeface="Raleway" panose="020B0604020202020204" charset="0"/>
              </a:rPr>
              <a:t>-related esports activities.</a:t>
            </a:r>
          </a:p>
        </p:txBody>
      </p:sp>
      <p:pic>
        <p:nvPicPr>
          <p:cNvPr id="4" name="Picture 3">
            <a:extLst>
              <a:ext uri="{FF2B5EF4-FFF2-40B4-BE49-F238E27FC236}">
                <a16:creationId xmlns:a16="http://schemas.microsoft.com/office/drawing/2014/main" id="{54BFA73A-D681-4F51-9C5E-07F52DC00012}"/>
              </a:ext>
            </a:extLst>
          </p:cNvPr>
          <p:cNvPicPr>
            <a:picLocks noChangeAspect="1"/>
          </p:cNvPicPr>
          <p:nvPr/>
        </p:nvPicPr>
        <p:blipFill>
          <a:blip r:embed="rId5"/>
          <a:stretch>
            <a:fillRect/>
          </a:stretch>
        </p:blipFill>
        <p:spPr>
          <a:xfrm>
            <a:off x="606059" y="739531"/>
            <a:ext cx="3372743" cy="2247273"/>
          </a:xfrm>
          <a:prstGeom prst="rect">
            <a:avLst/>
          </a:prstGeom>
        </p:spPr>
      </p:pic>
      <p:sp>
        <p:nvSpPr>
          <p:cNvPr id="5" name="TextBox 4">
            <a:extLst>
              <a:ext uri="{FF2B5EF4-FFF2-40B4-BE49-F238E27FC236}">
                <a16:creationId xmlns:a16="http://schemas.microsoft.com/office/drawing/2014/main" id="{5CE8A1AD-201F-4E5A-8FFF-11CC5F366999}"/>
              </a:ext>
            </a:extLst>
          </p:cNvPr>
          <p:cNvSpPr txBox="1"/>
          <p:nvPr/>
        </p:nvSpPr>
        <p:spPr>
          <a:xfrm>
            <a:off x="606059" y="3160586"/>
            <a:ext cx="3646968" cy="523220"/>
          </a:xfrm>
          <a:prstGeom prst="rect">
            <a:avLst/>
          </a:prstGeom>
          <a:noFill/>
        </p:spPr>
        <p:txBody>
          <a:bodyPr wrap="square" rtlCol="0">
            <a:spAutoFit/>
          </a:bodyPr>
          <a:lstStyle/>
          <a:p>
            <a:r>
              <a:rPr lang="en-IN" b="1" dirty="0">
                <a:solidFill>
                  <a:schemeClr val="bg2"/>
                </a:solidFill>
                <a:latin typeface="Lato" panose="020B0604020202020204" charset="0"/>
              </a:rPr>
              <a:t>A scene from New York stadium during Fortnite World Cup in June 2019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extLst>
      <p:ext uri="{BB962C8B-B14F-4D97-AF65-F5344CB8AC3E}">
        <p14:creationId xmlns:p14="http://schemas.microsoft.com/office/powerpoint/2010/main" val="132442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pic>
        <p:nvPicPr>
          <p:cNvPr id="3" name="Picture 2">
            <a:extLst>
              <a:ext uri="{FF2B5EF4-FFF2-40B4-BE49-F238E27FC236}">
                <a16:creationId xmlns:a16="http://schemas.microsoft.com/office/drawing/2014/main" id="{2A436443-7932-4248-A68E-70220D3EF9F4}"/>
              </a:ext>
            </a:extLst>
          </p:cNvPr>
          <p:cNvPicPr>
            <a:picLocks noChangeAspect="1"/>
          </p:cNvPicPr>
          <p:nvPr/>
        </p:nvPicPr>
        <p:blipFill>
          <a:blip r:embed="rId3">
            <a:extLst>
              <a:ext uri="{BEBA8EAE-BF5A-486C-A8C5-ECC9F3942E4B}">
                <a14:imgProps xmlns:a14="http://schemas.microsoft.com/office/drawing/2010/main">
                  <a14:imgLayer r:embed="rId4">
                    <a14:imgEffect>
                      <a14:saturation sat="97000"/>
                    </a14:imgEffect>
                    <a14:imgEffect>
                      <a14:brightnessContrast bright="3000" contrast="-9000"/>
                    </a14:imgEffect>
                  </a14:imgLayer>
                </a14:imgProps>
              </a:ext>
            </a:extLst>
          </a:blip>
          <a:stretch>
            <a:fillRect/>
          </a:stretch>
        </p:blipFill>
        <p:spPr>
          <a:xfrm>
            <a:off x="0" y="2457508"/>
            <a:ext cx="9144000" cy="2902857"/>
          </a:xfrm>
          <a:prstGeom prst="rect">
            <a:avLst/>
          </a:prstGeom>
          <a:gradFill>
            <a:gsLst>
              <a:gs pos="0">
                <a:schemeClr val="accent3"/>
              </a:gs>
              <a:gs pos="44000">
                <a:schemeClr val="bg1"/>
              </a:gs>
              <a:gs pos="83000">
                <a:schemeClr val="accent1">
                  <a:lumMod val="45000"/>
                  <a:lumOff val="55000"/>
                </a:schemeClr>
              </a:gs>
              <a:gs pos="100000">
                <a:schemeClr val="bg1"/>
              </a:gs>
            </a:gsLst>
            <a:lin ang="5400000" scaled="1"/>
          </a:gradFill>
          <a:effectLst/>
        </p:spPr>
      </p:pic>
      <p:sp>
        <p:nvSpPr>
          <p:cNvPr id="88" name="Google Shape;88;p15"/>
          <p:cNvSpPr txBox="1">
            <a:spLocks noGrp="1"/>
          </p:cNvSpPr>
          <p:nvPr>
            <p:ph type="body" idx="4294967295"/>
          </p:nvPr>
        </p:nvSpPr>
        <p:spPr>
          <a:xfrm>
            <a:off x="736317" y="213825"/>
            <a:ext cx="6821490" cy="3591258"/>
          </a:xfrm>
          <a:prstGeom prst="rect">
            <a:avLst/>
          </a:prstGeom>
          <a:noFill/>
        </p:spPr>
        <p:txBody>
          <a:bodyPr spcFirstLastPara="1" wrap="square" lIns="91425" tIns="91425" rIns="91425" bIns="91425" anchor="t" anchorCtr="0">
            <a:noAutofit/>
          </a:bodyPr>
          <a:lstStyle/>
          <a:p>
            <a:pPr marL="0" lvl="0" indent="0">
              <a:buNone/>
            </a:pPr>
            <a:r>
              <a:rPr lang="en-US" sz="2400" b="1" dirty="0">
                <a:solidFill>
                  <a:schemeClr val="bg2"/>
                </a:solidFill>
              </a:rPr>
              <a:t>In 2014, Unreal Engine was named the “</a:t>
            </a:r>
            <a:r>
              <a:rPr lang="en-US" sz="2400" b="1" dirty="0">
                <a:solidFill>
                  <a:schemeClr val="tx1"/>
                </a:solidFill>
              </a:rPr>
              <a:t>Most Successful Videogame Engine</a:t>
            </a:r>
            <a:r>
              <a:rPr lang="en-US" sz="2400" b="1" dirty="0">
                <a:solidFill>
                  <a:schemeClr val="bg2"/>
                </a:solidFill>
              </a:rPr>
              <a:t>" by </a:t>
            </a:r>
            <a:r>
              <a:rPr lang="en-US" sz="2400" b="1" dirty="0">
                <a:solidFill>
                  <a:schemeClr val="tx1"/>
                </a:solidFill>
              </a:rPr>
              <a:t>Guinness World Records</a:t>
            </a:r>
            <a:r>
              <a:rPr lang="en-US" sz="2400" b="1" dirty="0">
                <a:solidFill>
                  <a:schemeClr val="bg2"/>
                </a:solidFill>
              </a:rPr>
              <a:t>.</a:t>
            </a:r>
          </a:p>
          <a:p>
            <a:pPr marL="0" lvl="0" indent="0">
              <a:buNone/>
            </a:pPr>
            <a:endParaRPr lang="en-US" sz="2400" b="1" dirty="0">
              <a:solidFill>
                <a:schemeClr val="bg2"/>
              </a:solidFill>
            </a:endParaRPr>
          </a:p>
          <a:p>
            <a:pPr marL="0" lvl="0" indent="0">
              <a:buNone/>
            </a:pPr>
            <a:r>
              <a:rPr lang="en-US" sz="2400" b="1" dirty="0">
                <a:solidFill>
                  <a:schemeClr val="bg2"/>
                </a:solidFill>
              </a:rPr>
              <a:t>From the launch of </a:t>
            </a:r>
            <a:r>
              <a:rPr lang="en-US" sz="3600" b="1" dirty="0">
                <a:solidFill>
                  <a:schemeClr val="tx1"/>
                </a:solidFill>
              </a:rPr>
              <a:t>Fortnite</a:t>
            </a:r>
            <a:r>
              <a:rPr lang="en-US" sz="2400" b="1" dirty="0">
                <a:solidFill>
                  <a:schemeClr val="bg2"/>
                </a:solidFill>
              </a:rPr>
              <a:t> in late 2017, the </a:t>
            </a:r>
            <a:r>
              <a:rPr lang="en-US" sz="2400" b="1" dirty="0">
                <a:solidFill>
                  <a:schemeClr val="bg1"/>
                </a:solidFill>
              </a:rPr>
              <a:t>company value grew exponentially, and it’s now valued more than </a:t>
            </a:r>
            <a:r>
              <a:rPr lang="en-US" sz="3200" b="1" dirty="0">
                <a:solidFill>
                  <a:schemeClr val="tx1"/>
                </a:solidFill>
              </a:rPr>
              <a:t>US$15 billion</a:t>
            </a:r>
            <a:r>
              <a:rPr lang="en-US" sz="2400" b="1" dirty="0">
                <a:solidFill>
                  <a:schemeClr val="bg1"/>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85000"/>
            <a:lumOff val="15000"/>
          </a:schemeClr>
        </a:solidFill>
        <a:effectLst/>
      </p:bgPr>
    </p:bg>
    <p:spTree>
      <p:nvGrpSpPr>
        <p:cNvPr id="1" name="Shape 150"/>
        <p:cNvGrpSpPr/>
        <p:nvPr/>
      </p:nvGrpSpPr>
      <p:grpSpPr>
        <a:xfrm>
          <a:off x="0" y="0"/>
          <a:ext cx="0" cy="0"/>
          <a:chOff x="0" y="0"/>
          <a:chExt cx="0" cy="0"/>
        </a:xfrm>
      </p:grpSpPr>
      <p:sp>
        <p:nvSpPr>
          <p:cNvPr id="152" name="Google Shape;152;p19"/>
          <p:cNvSpPr txBox="1">
            <a:spLocks noGrp="1"/>
          </p:cNvSpPr>
          <p:nvPr>
            <p:ph type="subTitle" idx="1"/>
          </p:nvPr>
        </p:nvSpPr>
        <p:spPr>
          <a:xfrm>
            <a:off x="6710819" y="3705448"/>
            <a:ext cx="1448342" cy="407504"/>
          </a:xfrm>
          <a:prstGeom prst="rect">
            <a:avLst/>
          </a:prstGeom>
          <a:noFill/>
          <a:ln>
            <a:noFill/>
          </a:ln>
        </p:spPr>
        <p:txBody>
          <a:bodyPr spcFirstLastPara="1" wrap="square" lIns="68569" tIns="34275" rIns="68569" bIns="34275" anchor="t" anchorCtr="0">
            <a:noAutofit/>
          </a:bodyPr>
          <a:lstStyle/>
          <a:p>
            <a:pPr marL="0" indent="0">
              <a:buSzPts val="1920"/>
            </a:pPr>
            <a:r>
              <a:rPr lang="en-US" dirty="0">
                <a:solidFill>
                  <a:schemeClr val="bg1"/>
                </a:solidFill>
                <a:latin typeface="Times New Roman"/>
                <a:ea typeface="Times New Roman"/>
                <a:cs typeface="Times New Roman"/>
                <a:sym typeface="Times New Roman"/>
              </a:rPr>
              <a:t>Tim Sweeney</a:t>
            </a:r>
            <a:endParaRPr dirty="0">
              <a:solidFill>
                <a:schemeClr val="bg1"/>
              </a:solidFill>
            </a:endParaRPr>
          </a:p>
          <a:p>
            <a:pPr marL="0" indent="0">
              <a:spcBef>
                <a:spcPts val="750"/>
              </a:spcBef>
              <a:buSzPts val="1600"/>
            </a:pPr>
            <a:endParaRPr dirty="0">
              <a:solidFill>
                <a:schemeClr val="bg1"/>
              </a:solidFill>
            </a:endParaRPr>
          </a:p>
        </p:txBody>
      </p:sp>
      <p:pic>
        <p:nvPicPr>
          <p:cNvPr id="153" name="Google Shape;153;p19"/>
          <p:cNvPicPr preferRelativeResize="0"/>
          <p:nvPr/>
        </p:nvPicPr>
        <p:blipFill rotWithShape="1">
          <a:blip r:embed="rId3">
            <a:alphaModFix/>
          </a:blip>
          <a:srcRect/>
          <a:stretch/>
        </p:blipFill>
        <p:spPr>
          <a:xfrm>
            <a:off x="6049637" y="507354"/>
            <a:ext cx="2770706" cy="3033288"/>
          </a:xfrm>
          <a:prstGeom prst="rect">
            <a:avLst/>
          </a:prstGeom>
          <a:noFill/>
          <a:ln>
            <a:noFill/>
          </a:ln>
        </p:spPr>
      </p:pic>
      <p:sp>
        <p:nvSpPr>
          <p:cNvPr id="154" name="Google Shape;154;p19"/>
          <p:cNvSpPr/>
          <p:nvPr/>
        </p:nvSpPr>
        <p:spPr>
          <a:xfrm>
            <a:off x="318053" y="1285950"/>
            <a:ext cx="5227982" cy="1285800"/>
          </a:xfrm>
          <a:prstGeom prst="rect">
            <a:avLst/>
          </a:prstGeom>
          <a:noFill/>
          <a:ln>
            <a:noFill/>
          </a:ln>
        </p:spPr>
        <p:txBody>
          <a:bodyPr spcFirstLastPara="1" wrap="square" lIns="68569" tIns="34275" rIns="68569" bIns="34275" anchor="t" anchorCtr="0">
            <a:noAutofit/>
          </a:bodyPr>
          <a:lstStyle/>
          <a:p>
            <a:r>
              <a:rPr lang="en-US" sz="2000" b="1" dirty="0">
                <a:solidFill>
                  <a:schemeClr val="tx1"/>
                </a:solidFill>
                <a:latin typeface="Lato" panose="020B0604020202020204" charset="0"/>
                <a:ea typeface="Times New Roman"/>
                <a:cs typeface="Times New Roman"/>
                <a:sym typeface="Times New Roman"/>
              </a:rPr>
              <a:t>Timothy D. Sweeney</a:t>
            </a:r>
            <a:r>
              <a:rPr lang="en-US" sz="1600" dirty="0">
                <a:solidFill>
                  <a:schemeClr val="bg1"/>
                </a:solidFill>
                <a:latin typeface="Lato" panose="020B0604020202020204" charset="0"/>
                <a:ea typeface="Times New Roman"/>
                <a:cs typeface="Times New Roman"/>
                <a:sym typeface="Times New Roman"/>
              </a:rPr>
              <a:t> (born 1970)</a:t>
            </a:r>
            <a:r>
              <a:rPr lang="en-US" sz="1600" baseline="30000" dirty="0">
                <a:solidFill>
                  <a:schemeClr val="bg1"/>
                </a:solidFill>
                <a:latin typeface="Lato" panose="020B0604020202020204" charset="0"/>
                <a:ea typeface="Times New Roman"/>
                <a:cs typeface="Times New Roman"/>
                <a:sym typeface="Times New Roman"/>
              </a:rPr>
              <a:t> </a:t>
            </a:r>
            <a:r>
              <a:rPr lang="en-US" sz="1600" dirty="0">
                <a:solidFill>
                  <a:schemeClr val="bg1"/>
                </a:solidFill>
                <a:latin typeface="Lato" panose="020B0604020202020204" charset="0"/>
                <a:ea typeface="Times New Roman"/>
                <a:cs typeface="Times New Roman"/>
                <a:sym typeface="Times New Roman"/>
              </a:rPr>
              <a:t>is an American video game programmer. He is known for being the founder and </a:t>
            </a:r>
            <a:r>
              <a:rPr lang="en-US" sz="2000" dirty="0">
                <a:solidFill>
                  <a:schemeClr val="tx1"/>
                </a:solidFill>
                <a:latin typeface="Lato" panose="020B0604020202020204" charset="0"/>
                <a:ea typeface="Times New Roman"/>
                <a:cs typeface="Times New Roman"/>
                <a:sym typeface="Times New Roman"/>
              </a:rPr>
              <a:t>CEO of Epic Games </a:t>
            </a:r>
            <a:r>
              <a:rPr lang="en-US" sz="2000" dirty="0">
                <a:solidFill>
                  <a:schemeClr val="bg1"/>
                </a:solidFill>
                <a:latin typeface="Lato" panose="020B0604020202020204" charset="0"/>
                <a:ea typeface="Times New Roman"/>
                <a:cs typeface="Times New Roman"/>
                <a:sym typeface="Times New Roman"/>
              </a:rPr>
              <a:t>and the creator of the</a:t>
            </a:r>
            <a:r>
              <a:rPr lang="en-US" sz="2000" dirty="0">
                <a:solidFill>
                  <a:schemeClr val="tx1"/>
                </a:solidFill>
                <a:latin typeface="Lato" panose="020B0604020202020204" charset="0"/>
                <a:ea typeface="Times New Roman"/>
                <a:cs typeface="Times New Roman"/>
                <a:sym typeface="Times New Roman"/>
              </a:rPr>
              <a:t> Unreal Engine</a:t>
            </a:r>
            <a:r>
              <a:rPr lang="en-US" sz="2000" dirty="0">
                <a:solidFill>
                  <a:schemeClr val="tx1"/>
                </a:solidFill>
                <a:latin typeface="Times New Roman"/>
                <a:ea typeface="Times New Roman"/>
                <a:cs typeface="Times New Roman"/>
                <a:sym typeface="Times New Roman"/>
              </a:rPr>
              <a:t>.</a:t>
            </a:r>
            <a:endParaRPr sz="2000" dirty="0">
              <a:solidFill>
                <a:schemeClr val="tx1"/>
              </a:solidFill>
              <a:latin typeface="Times New Roman"/>
              <a:ea typeface="Times New Roman"/>
              <a:cs typeface="Times New Roman"/>
              <a:sym typeface="Times New Roman"/>
            </a:endParaRPr>
          </a:p>
        </p:txBody>
      </p:sp>
      <p:sp>
        <p:nvSpPr>
          <p:cNvPr id="155" name="Google Shape;155;p19"/>
          <p:cNvSpPr/>
          <p:nvPr/>
        </p:nvSpPr>
        <p:spPr>
          <a:xfrm>
            <a:off x="318053" y="2750374"/>
            <a:ext cx="5227982" cy="2434327"/>
          </a:xfrm>
          <a:prstGeom prst="rect">
            <a:avLst/>
          </a:prstGeom>
          <a:noFill/>
          <a:ln>
            <a:noFill/>
          </a:ln>
        </p:spPr>
        <p:txBody>
          <a:bodyPr spcFirstLastPara="1" wrap="square" lIns="68569" tIns="34275" rIns="68569" bIns="34275" anchor="t" anchorCtr="0">
            <a:noAutofit/>
          </a:bodyPr>
          <a:lstStyle/>
          <a:p>
            <a:r>
              <a:rPr lang="en-US" sz="1600" dirty="0">
                <a:solidFill>
                  <a:schemeClr val="bg1"/>
                </a:solidFill>
                <a:latin typeface="Lato" panose="020B0604020202020204" charset="0"/>
                <a:ea typeface="Times New Roman"/>
                <a:cs typeface="Times New Roman"/>
                <a:sym typeface="Times New Roman"/>
              </a:rPr>
              <a:t>Sweeney was raised in </a:t>
            </a:r>
            <a:r>
              <a:rPr lang="en-US" sz="2000" dirty="0">
                <a:solidFill>
                  <a:schemeClr val="tx1"/>
                </a:solidFill>
                <a:latin typeface="Lato" panose="020B0604020202020204" charset="0"/>
                <a:ea typeface="Times New Roman"/>
                <a:cs typeface="Times New Roman"/>
                <a:sym typeface="Times New Roman"/>
              </a:rPr>
              <a:t>Potomac</a:t>
            </a:r>
            <a:r>
              <a:rPr lang="en-US" sz="1600" dirty="0">
                <a:solidFill>
                  <a:schemeClr val="bg1"/>
                </a:solidFill>
                <a:latin typeface="Lato" panose="020B0604020202020204" charset="0"/>
                <a:ea typeface="Times New Roman"/>
                <a:cs typeface="Times New Roman"/>
                <a:sym typeface="Times New Roman"/>
              </a:rPr>
              <a:t>, Maryland, the youngest of three brothers. At a young age he was interested in </a:t>
            </a:r>
            <a:r>
              <a:rPr lang="en-US" sz="1800" dirty="0">
                <a:solidFill>
                  <a:schemeClr val="tx1"/>
                </a:solidFill>
                <a:latin typeface="Lato" panose="020B0604020202020204" charset="0"/>
                <a:ea typeface="Times New Roman"/>
                <a:cs typeface="Times New Roman"/>
                <a:sym typeface="Times New Roman"/>
              </a:rPr>
              <a:t>Electrical and Mechanical devices</a:t>
            </a:r>
            <a:r>
              <a:rPr lang="en-US" sz="1600" dirty="0">
                <a:solidFill>
                  <a:schemeClr val="bg1"/>
                </a:solidFill>
                <a:latin typeface="Lato" panose="020B0604020202020204" charset="0"/>
                <a:ea typeface="Times New Roman"/>
                <a:cs typeface="Times New Roman"/>
                <a:sym typeface="Times New Roman"/>
              </a:rPr>
              <a:t>. Later</a:t>
            </a:r>
            <a:r>
              <a:rPr lang="en-US" sz="1600" dirty="0">
                <a:solidFill>
                  <a:schemeClr val="bg1"/>
                </a:solidFill>
                <a:latin typeface="Lato" panose="020B0604020202020204" charset="0"/>
                <a:ea typeface="Century Gothic"/>
                <a:cs typeface="Century Gothic"/>
                <a:sym typeface="Century Gothic"/>
              </a:rPr>
              <a:t> </a:t>
            </a:r>
            <a:r>
              <a:rPr lang="en-US" sz="1600" dirty="0">
                <a:solidFill>
                  <a:schemeClr val="bg1"/>
                </a:solidFill>
                <a:latin typeface="Lato" panose="020B0604020202020204" charset="0"/>
                <a:ea typeface="Times New Roman"/>
                <a:cs typeface="Times New Roman"/>
                <a:sym typeface="Times New Roman"/>
              </a:rPr>
              <a:t>he became interested in arcade games.</a:t>
            </a:r>
          </a:p>
          <a:p>
            <a:endParaRPr lang="en-US" sz="1600" dirty="0">
              <a:solidFill>
                <a:schemeClr val="bg1"/>
              </a:solidFill>
              <a:latin typeface="Lato" panose="020B0604020202020204" charset="0"/>
              <a:ea typeface="Times New Roman"/>
              <a:cs typeface="Times New Roman"/>
              <a:sym typeface="Times New Roman"/>
            </a:endParaRPr>
          </a:p>
          <a:p>
            <a:r>
              <a:rPr lang="en-US" sz="1600" dirty="0">
                <a:solidFill>
                  <a:schemeClr val="bg1"/>
                </a:solidFill>
                <a:latin typeface="Lato" panose="020B0604020202020204" charset="0"/>
                <a:ea typeface="Times New Roman"/>
                <a:cs typeface="Times New Roman"/>
                <a:sym typeface="Times New Roman"/>
              </a:rPr>
              <a:t>When 11, he had some of the first IBM personal computers.</a:t>
            </a:r>
            <a:endParaRPr sz="1600" dirty="0">
              <a:solidFill>
                <a:schemeClr val="bg1"/>
              </a:solidFill>
              <a:latin typeface="Lato" panose="020B0604020202020204" charset="0"/>
              <a:ea typeface="Times New Roman"/>
              <a:cs typeface="Times New Roman"/>
              <a:sym typeface="Times New Roman"/>
            </a:endParaRPr>
          </a:p>
        </p:txBody>
      </p:sp>
      <p:sp>
        <p:nvSpPr>
          <p:cNvPr id="3" name="Title 2">
            <a:extLst>
              <a:ext uri="{FF2B5EF4-FFF2-40B4-BE49-F238E27FC236}">
                <a16:creationId xmlns:a16="http://schemas.microsoft.com/office/drawing/2014/main" id="{D3DBA015-09E2-4069-8EAF-70568079604E}"/>
              </a:ext>
            </a:extLst>
          </p:cNvPr>
          <p:cNvSpPr>
            <a:spLocks noGrp="1"/>
          </p:cNvSpPr>
          <p:nvPr>
            <p:ph type="ctrTitle"/>
          </p:nvPr>
        </p:nvSpPr>
        <p:spPr>
          <a:xfrm>
            <a:off x="323657" y="301418"/>
            <a:ext cx="3156963" cy="947279"/>
          </a:xfrm>
        </p:spPr>
        <p:txBody>
          <a:bodyPr/>
          <a:lstStyle/>
          <a:p>
            <a:r>
              <a:rPr lang="en-US" dirty="0">
                <a:solidFill>
                  <a:schemeClr val="tx1"/>
                </a:solidFill>
              </a:rPr>
              <a:t>Founder :</a:t>
            </a:r>
          </a:p>
        </p:txBody>
      </p:sp>
    </p:spTree>
    <p:extLst>
      <p:ext uri="{BB962C8B-B14F-4D97-AF65-F5344CB8AC3E}">
        <p14:creationId xmlns:p14="http://schemas.microsoft.com/office/powerpoint/2010/main" val="342496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85000"/>
            <a:lumOff val="15000"/>
          </a:schemeClr>
        </a:solid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subTitle" idx="1"/>
          </p:nvPr>
        </p:nvSpPr>
        <p:spPr>
          <a:xfrm>
            <a:off x="609638" y="748596"/>
            <a:ext cx="6619275" cy="4153013"/>
          </a:xfrm>
          <a:prstGeom prst="rect">
            <a:avLst/>
          </a:prstGeom>
        </p:spPr>
        <p:txBody>
          <a:bodyPr spcFirstLastPara="1" wrap="square" lIns="68569" tIns="34275" rIns="68569" bIns="34275" anchor="t" anchorCtr="0">
            <a:noAutofit/>
          </a:bodyPr>
          <a:lstStyle/>
          <a:p>
            <a:pPr marL="0" indent="0">
              <a:buClr>
                <a:schemeClr val="dk1"/>
              </a:buClr>
            </a:pPr>
            <a:r>
              <a:rPr lang="en-US" dirty="0">
                <a:solidFill>
                  <a:schemeClr val="bg1"/>
                </a:solidFill>
                <a:latin typeface="Lato" panose="020B0604020202020204" charset="0"/>
                <a:ea typeface="Times New Roman"/>
                <a:cs typeface="Times New Roman"/>
                <a:sym typeface="Times New Roman"/>
              </a:rPr>
              <a:t>Sweeney attended the </a:t>
            </a:r>
            <a:r>
              <a:rPr lang="en-US" sz="2000" dirty="0">
                <a:solidFill>
                  <a:schemeClr val="tx1"/>
                </a:solidFill>
                <a:latin typeface="Lato" panose="020B0604020202020204" charset="0"/>
                <a:ea typeface="Times New Roman"/>
                <a:cs typeface="Times New Roman"/>
                <a:sym typeface="Times New Roman"/>
              </a:rPr>
              <a:t>University of Maryland</a:t>
            </a:r>
            <a:r>
              <a:rPr lang="en-US" dirty="0">
                <a:solidFill>
                  <a:schemeClr val="bg1"/>
                </a:solidFill>
                <a:latin typeface="Lato" panose="020B0604020202020204" charset="0"/>
                <a:ea typeface="Times New Roman"/>
                <a:cs typeface="Times New Roman"/>
                <a:sym typeface="Times New Roman"/>
              </a:rPr>
              <a:t> in mechanical engineering in 1989, though he was still fascinated by computers.</a:t>
            </a:r>
            <a:r>
              <a:rPr lang="en-US" dirty="0">
                <a:solidFill>
                  <a:schemeClr val="bg1"/>
                </a:solidFill>
                <a:latin typeface="Lato" panose="020B0604020202020204" charset="0"/>
              </a:rPr>
              <a:t> </a:t>
            </a:r>
          </a:p>
          <a:p>
            <a:pPr marL="0" indent="0">
              <a:buClr>
                <a:schemeClr val="dk1"/>
              </a:buClr>
            </a:pPr>
            <a:endParaRPr lang="en-US" dirty="0">
              <a:solidFill>
                <a:schemeClr val="bg1"/>
              </a:solidFill>
              <a:latin typeface="Lato" panose="020B0604020202020204" charset="0"/>
              <a:ea typeface="Times New Roman"/>
              <a:cs typeface="Times New Roman"/>
              <a:sym typeface="Times New Roman"/>
            </a:endParaRPr>
          </a:p>
          <a:p>
            <a:pPr marL="0" indent="0">
              <a:buClr>
                <a:schemeClr val="dk1"/>
              </a:buClr>
            </a:pPr>
            <a:r>
              <a:rPr lang="en-US" dirty="0">
                <a:solidFill>
                  <a:schemeClr val="bg1"/>
                </a:solidFill>
                <a:latin typeface="Lato" panose="020B0604020202020204" charset="0"/>
                <a:ea typeface="Times New Roman"/>
                <a:cs typeface="Times New Roman"/>
                <a:sym typeface="Times New Roman"/>
              </a:rPr>
              <a:t>It required him to create a </a:t>
            </a:r>
            <a:r>
              <a:rPr lang="en-US" sz="2000" dirty="0">
                <a:solidFill>
                  <a:schemeClr val="tx1"/>
                </a:solidFill>
                <a:latin typeface="Lato" panose="020B0604020202020204" charset="0"/>
                <a:ea typeface="Times New Roman"/>
                <a:cs typeface="Times New Roman"/>
                <a:sym typeface="Times New Roman"/>
              </a:rPr>
              <a:t>text editor</a:t>
            </a:r>
            <a:r>
              <a:rPr lang="en-US" dirty="0">
                <a:solidFill>
                  <a:schemeClr val="bg1"/>
                </a:solidFill>
                <a:latin typeface="Lato" panose="020B0604020202020204" charset="0"/>
                <a:ea typeface="Times New Roman"/>
                <a:cs typeface="Times New Roman"/>
                <a:sym typeface="Times New Roman"/>
              </a:rPr>
              <a:t> based on the</a:t>
            </a:r>
            <a:r>
              <a:rPr lang="en-US" sz="2400" dirty="0">
                <a:solidFill>
                  <a:schemeClr val="tx1"/>
                </a:solidFill>
                <a:latin typeface="Lato" panose="020B0604020202020204" charset="0"/>
                <a:ea typeface="Times New Roman"/>
                <a:cs typeface="Times New Roman"/>
                <a:sym typeface="Times New Roman"/>
              </a:rPr>
              <a:t> PASCAL</a:t>
            </a:r>
            <a:r>
              <a:rPr lang="en-US" dirty="0">
                <a:solidFill>
                  <a:schemeClr val="bg1"/>
                </a:solidFill>
                <a:latin typeface="Lato" panose="020B0604020202020204" charset="0"/>
                <a:ea typeface="Times New Roman"/>
                <a:cs typeface="Times New Roman"/>
                <a:sym typeface="Times New Roman"/>
              </a:rPr>
              <a:t> language </a:t>
            </a:r>
            <a:r>
              <a:rPr lang="en-US" sz="2000" dirty="0">
                <a:solidFill>
                  <a:schemeClr val="tx1"/>
                </a:solidFill>
                <a:latin typeface="Lato" panose="020B0604020202020204" charset="0"/>
                <a:ea typeface="Times New Roman"/>
                <a:cs typeface="Times New Roman"/>
                <a:sym typeface="Times New Roman"/>
              </a:rPr>
              <a:t>to be able to program the game</a:t>
            </a:r>
            <a:r>
              <a:rPr lang="en-US" dirty="0">
                <a:solidFill>
                  <a:schemeClr val="bg1"/>
                </a:solidFill>
                <a:latin typeface="Lato" panose="020B0604020202020204" charset="0"/>
                <a:ea typeface="Times New Roman"/>
                <a:cs typeface="Times New Roman"/>
                <a:sym typeface="Times New Roman"/>
              </a:rPr>
              <a:t>, but this led to the idea of making a game out of the text editor itself. </a:t>
            </a:r>
          </a:p>
          <a:p>
            <a:pPr marL="0" indent="0">
              <a:buClr>
                <a:schemeClr val="dk1"/>
              </a:buClr>
            </a:pPr>
            <a:endParaRPr lang="en-US" dirty="0">
              <a:solidFill>
                <a:srgbClr val="FAF1D5"/>
              </a:solidFill>
              <a:latin typeface="Lato" panose="020B0604020202020204" charset="0"/>
              <a:cs typeface="Times New Roman"/>
              <a:sym typeface="Times New Roman"/>
            </a:endParaRPr>
          </a:p>
          <a:p>
            <a:pPr marL="0" indent="0">
              <a:buClr>
                <a:schemeClr val="dk1"/>
              </a:buClr>
            </a:pPr>
            <a:r>
              <a:rPr lang="en-US" dirty="0">
                <a:latin typeface="Lato" panose="020B0604020202020204" charset="0"/>
              </a:rPr>
              <a:t>In </a:t>
            </a:r>
            <a:r>
              <a:rPr lang="en-US" sz="2400" dirty="0">
                <a:solidFill>
                  <a:schemeClr val="tx1"/>
                </a:solidFill>
                <a:latin typeface="Lato" panose="020B0604020202020204" charset="0"/>
              </a:rPr>
              <a:t>2019</a:t>
            </a:r>
            <a:r>
              <a:rPr lang="en-US" dirty="0">
                <a:latin typeface="Lato" panose="020B0604020202020204" charset="0"/>
              </a:rPr>
              <a:t>, he was named </a:t>
            </a:r>
            <a:r>
              <a:rPr lang="en-US" sz="2400" dirty="0">
                <a:solidFill>
                  <a:schemeClr val="tx1"/>
                </a:solidFill>
                <a:latin typeface="Lato" panose="020B0604020202020204" charset="0"/>
              </a:rPr>
              <a:t>Person of the Year </a:t>
            </a:r>
            <a:r>
              <a:rPr lang="en-US" dirty="0">
                <a:latin typeface="Lato" panose="020B0604020202020204" charset="0"/>
              </a:rPr>
              <a:t>by British magazine MCV.</a:t>
            </a:r>
            <a:endParaRPr dirty="0">
              <a:latin typeface="Lato" panose="020B0604020202020204" charset="0"/>
            </a:endParaRPr>
          </a:p>
        </p:txBody>
      </p:sp>
    </p:spTree>
    <p:extLst>
      <p:ext uri="{BB962C8B-B14F-4D97-AF65-F5344CB8AC3E}">
        <p14:creationId xmlns:p14="http://schemas.microsoft.com/office/powerpoint/2010/main" val="298008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85000"/>
            <a:lumOff val="15000"/>
          </a:schemeClr>
        </a:solidFill>
        <a:effectLst/>
      </p:bgPr>
    </p:bg>
    <p:spTree>
      <p:nvGrpSpPr>
        <p:cNvPr id="1" name="Shape 165"/>
        <p:cNvGrpSpPr/>
        <p:nvPr/>
      </p:nvGrpSpPr>
      <p:grpSpPr>
        <a:xfrm>
          <a:off x="0" y="0"/>
          <a:ext cx="0" cy="0"/>
          <a:chOff x="0" y="0"/>
          <a:chExt cx="0" cy="0"/>
        </a:xfrm>
      </p:grpSpPr>
      <p:pic>
        <p:nvPicPr>
          <p:cNvPr id="166" name="Google Shape;166;p21" descr="Mark Rein"/>
          <p:cNvPicPr preferRelativeResize="0"/>
          <p:nvPr/>
        </p:nvPicPr>
        <p:blipFill rotWithShape="1">
          <a:blip r:embed="rId3">
            <a:alphaModFix/>
          </a:blip>
          <a:srcRect/>
          <a:stretch/>
        </p:blipFill>
        <p:spPr>
          <a:xfrm>
            <a:off x="6689034" y="564759"/>
            <a:ext cx="2141882" cy="2425083"/>
          </a:xfrm>
          <a:prstGeom prst="rect">
            <a:avLst/>
          </a:prstGeom>
          <a:noFill/>
          <a:ln>
            <a:noFill/>
          </a:ln>
        </p:spPr>
      </p:pic>
      <p:sp>
        <p:nvSpPr>
          <p:cNvPr id="167" name="Google Shape;167;p21"/>
          <p:cNvSpPr/>
          <p:nvPr/>
        </p:nvSpPr>
        <p:spPr>
          <a:xfrm>
            <a:off x="313083" y="425520"/>
            <a:ext cx="5824331" cy="2343177"/>
          </a:xfrm>
          <a:prstGeom prst="rect">
            <a:avLst/>
          </a:prstGeom>
          <a:noFill/>
          <a:ln>
            <a:noFill/>
          </a:ln>
        </p:spPr>
        <p:txBody>
          <a:bodyPr spcFirstLastPara="1" wrap="square" lIns="68569" tIns="34275" rIns="68569" bIns="34275" anchor="t" anchorCtr="0">
            <a:noAutofit/>
          </a:bodyPr>
          <a:lstStyle/>
          <a:p>
            <a:r>
              <a:rPr lang="en-US" sz="3600" dirty="0">
                <a:solidFill>
                  <a:schemeClr val="tx1"/>
                </a:solidFill>
                <a:latin typeface="Lato" panose="020B0604020202020204" charset="0"/>
              </a:rPr>
              <a:t>Vice president : </a:t>
            </a:r>
          </a:p>
          <a:p>
            <a:r>
              <a:rPr lang="en-US" sz="1000" dirty="0">
                <a:solidFill>
                  <a:schemeClr val="bg1"/>
                </a:solidFill>
                <a:latin typeface="Lato" panose="020B0604020202020204" charset="0"/>
              </a:rPr>
              <a:t> </a:t>
            </a:r>
            <a:endParaRPr sz="2800" dirty="0">
              <a:solidFill>
                <a:schemeClr val="bg1"/>
              </a:solidFill>
              <a:latin typeface="Lato" panose="020B0604020202020204" charset="0"/>
            </a:endParaRPr>
          </a:p>
          <a:p>
            <a:r>
              <a:rPr lang="en-US" sz="1600" dirty="0">
                <a:solidFill>
                  <a:schemeClr val="bg1"/>
                </a:solidFill>
                <a:latin typeface="Lato" panose="020B0604020202020204" charset="0"/>
                <a:ea typeface="Times New Roman"/>
                <a:cs typeface="Times New Roman"/>
                <a:sym typeface="Times New Roman"/>
              </a:rPr>
              <a:t>For continued development, Sweeney sought out a </a:t>
            </a:r>
            <a:r>
              <a:rPr lang="en-US" sz="2000" dirty="0">
                <a:solidFill>
                  <a:schemeClr val="tx1"/>
                </a:solidFill>
                <a:latin typeface="Lato" panose="020B0604020202020204" charset="0"/>
                <a:ea typeface="Times New Roman"/>
                <a:cs typeface="Times New Roman"/>
                <a:sym typeface="Times New Roman"/>
              </a:rPr>
              <a:t>business partner</a:t>
            </a:r>
            <a:r>
              <a:rPr lang="en-US" sz="1600" dirty="0">
                <a:solidFill>
                  <a:schemeClr val="tx1"/>
                </a:solidFill>
                <a:latin typeface="Lato" panose="020B0604020202020204" charset="0"/>
                <a:ea typeface="Times New Roman"/>
                <a:cs typeface="Times New Roman"/>
                <a:sym typeface="Times New Roman"/>
              </a:rPr>
              <a:t> </a:t>
            </a:r>
            <a:r>
              <a:rPr lang="en-US" sz="1600" dirty="0">
                <a:solidFill>
                  <a:schemeClr val="bg1"/>
                </a:solidFill>
                <a:latin typeface="Lato" panose="020B0604020202020204" charset="0"/>
                <a:ea typeface="Times New Roman"/>
                <a:cs typeface="Times New Roman"/>
                <a:sym typeface="Times New Roman"/>
              </a:rPr>
              <a:t>for Epic Megagames, eventually coming to</a:t>
            </a:r>
            <a:r>
              <a:rPr lang="en-US" sz="1600" u="sng" dirty="0">
                <a:solidFill>
                  <a:schemeClr val="bg1"/>
                </a:solidFill>
                <a:latin typeface="Lato" panose="020B0604020202020204" charset="0"/>
                <a:ea typeface="Times New Roman"/>
                <a:cs typeface="Times New Roman"/>
                <a:sym typeface="Times New Roman"/>
              </a:rPr>
              <a:t> </a:t>
            </a:r>
            <a:r>
              <a:rPr lang="en-US" sz="2400" dirty="0">
                <a:solidFill>
                  <a:schemeClr val="tx1"/>
                </a:solidFill>
                <a:latin typeface="Lato" panose="020B0604020202020204" charset="0"/>
                <a:ea typeface="Times New Roman"/>
                <a:cs typeface="Times New Roman"/>
                <a:sym typeface="Times New Roman"/>
              </a:rPr>
              <a:t>MARK REIN</a:t>
            </a:r>
            <a:r>
              <a:rPr lang="en-US" sz="1600" dirty="0">
                <a:solidFill>
                  <a:schemeClr val="bg1"/>
                </a:solidFill>
                <a:latin typeface="Lato" panose="020B0604020202020204" charset="0"/>
                <a:ea typeface="Times New Roman"/>
                <a:cs typeface="Times New Roman"/>
                <a:sym typeface="Times New Roman"/>
              </a:rPr>
              <a:t>, who had just been let go from ‘id Software’. Rein helped with growing and </a:t>
            </a:r>
            <a:r>
              <a:rPr lang="en-US" sz="2400" dirty="0">
                <a:solidFill>
                  <a:schemeClr val="tx1"/>
                </a:solidFill>
                <a:latin typeface="Lato" panose="020B0604020202020204" charset="0"/>
                <a:ea typeface="Times New Roman"/>
                <a:cs typeface="Times New Roman"/>
                <a:sym typeface="Times New Roman"/>
              </a:rPr>
              <a:t>Managing</a:t>
            </a:r>
            <a:r>
              <a:rPr lang="en-US" sz="1600" dirty="0">
                <a:solidFill>
                  <a:schemeClr val="bg1"/>
                </a:solidFill>
                <a:latin typeface="Lato" panose="020B0604020202020204" charset="0"/>
                <a:ea typeface="Times New Roman"/>
                <a:cs typeface="Times New Roman"/>
                <a:sym typeface="Times New Roman"/>
              </a:rPr>
              <a:t> the company.</a:t>
            </a:r>
          </a:p>
          <a:p>
            <a:endParaRPr lang="en-US" sz="1600" dirty="0">
              <a:solidFill>
                <a:schemeClr val="bg1"/>
              </a:solidFill>
              <a:latin typeface="Lato" panose="020B0604020202020204" charset="0"/>
              <a:ea typeface="Times New Roman"/>
              <a:cs typeface="Times New Roman"/>
              <a:sym typeface="Times New Roman"/>
            </a:endParaRPr>
          </a:p>
          <a:p>
            <a:endParaRPr sz="1600" dirty="0">
              <a:solidFill>
                <a:schemeClr val="bg1"/>
              </a:solidFill>
              <a:latin typeface="Lato" panose="020B0604020202020204" charset="0"/>
              <a:ea typeface="Times New Roman"/>
              <a:cs typeface="Times New Roman"/>
              <a:sym typeface="Times New Roman"/>
            </a:endParaRPr>
          </a:p>
        </p:txBody>
      </p:sp>
      <p:sp>
        <p:nvSpPr>
          <p:cNvPr id="168" name="Google Shape;168;p21"/>
          <p:cNvSpPr/>
          <p:nvPr/>
        </p:nvSpPr>
        <p:spPr>
          <a:xfrm>
            <a:off x="6838679" y="3175692"/>
            <a:ext cx="2091515" cy="346249"/>
          </a:xfrm>
          <a:prstGeom prst="rect">
            <a:avLst/>
          </a:prstGeom>
          <a:noFill/>
          <a:ln>
            <a:noFill/>
          </a:ln>
        </p:spPr>
        <p:txBody>
          <a:bodyPr spcFirstLastPara="1" wrap="square" lIns="68569" tIns="34275" rIns="68569" bIns="34275" anchor="t" anchorCtr="0">
            <a:noAutofit/>
          </a:bodyPr>
          <a:lstStyle/>
          <a:p>
            <a:r>
              <a:rPr lang="en-US" sz="2400" b="1" dirty="0">
                <a:solidFill>
                  <a:schemeClr val="bg1"/>
                </a:solidFill>
                <a:latin typeface="Lato" panose="020B0604020202020204" charset="0"/>
                <a:ea typeface="Times New Roman"/>
                <a:cs typeface="Times New Roman"/>
                <a:sym typeface="Times New Roman"/>
              </a:rPr>
              <a:t>Mark A. Rein</a:t>
            </a:r>
            <a:endParaRPr sz="2400" dirty="0">
              <a:solidFill>
                <a:schemeClr val="bg1"/>
              </a:solidFill>
              <a:latin typeface="Lato" panose="020B0604020202020204" charset="0"/>
              <a:ea typeface="Times New Roman"/>
              <a:cs typeface="Times New Roman"/>
              <a:sym typeface="Times New Roman"/>
            </a:endParaRPr>
          </a:p>
        </p:txBody>
      </p:sp>
      <p:sp>
        <p:nvSpPr>
          <p:cNvPr id="169" name="Google Shape;169;p21"/>
          <p:cNvSpPr/>
          <p:nvPr/>
        </p:nvSpPr>
        <p:spPr>
          <a:xfrm>
            <a:off x="313082" y="2768697"/>
            <a:ext cx="5824331" cy="753244"/>
          </a:xfrm>
          <a:prstGeom prst="rect">
            <a:avLst/>
          </a:prstGeom>
          <a:noFill/>
          <a:ln>
            <a:noFill/>
          </a:ln>
        </p:spPr>
        <p:txBody>
          <a:bodyPr spcFirstLastPara="1" wrap="square" lIns="68569" tIns="34275" rIns="68569" bIns="34275" anchor="t" anchorCtr="0">
            <a:noAutofit/>
          </a:bodyPr>
          <a:lstStyle/>
          <a:p>
            <a:r>
              <a:rPr lang="en-US" sz="1800" b="1" dirty="0">
                <a:solidFill>
                  <a:schemeClr val="tx1"/>
                </a:solidFill>
                <a:latin typeface="Lato" panose="020B0604020202020204" charset="0"/>
                <a:ea typeface="Times New Roman"/>
                <a:cs typeface="Times New Roman"/>
                <a:sym typeface="Times New Roman"/>
              </a:rPr>
              <a:t>Mark A. Rein</a:t>
            </a:r>
            <a:r>
              <a:rPr lang="en-US" sz="1500" dirty="0">
                <a:solidFill>
                  <a:schemeClr val="bg1"/>
                </a:solidFill>
                <a:latin typeface="Lato" panose="020B0604020202020204" charset="0"/>
                <a:ea typeface="Times New Roman"/>
                <a:cs typeface="Times New Roman"/>
                <a:sym typeface="Times New Roman"/>
              </a:rPr>
              <a:t> is a Canadian entrepreneur and the vice president of  Epic Games</a:t>
            </a:r>
            <a:r>
              <a:rPr lang="en-US" sz="1350" dirty="0">
                <a:solidFill>
                  <a:schemeClr val="bg1"/>
                </a:solidFill>
                <a:latin typeface="Lato" panose="020B0604020202020204" charset="0"/>
              </a:rPr>
              <a:t>.</a:t>
            </a:r>
            <a:endParaRPr sz="1350" dirty="0">
              <a:solidFill>
                <a:schemeClr val="bg1"/>
              </a:solidFill>
              <a:latin typeface="Lato" panose="020B0604020202020204" charset="0"/>
              <a:ea typeface="Century Gothic"/>
              <a:cs typeface="Century Gothic"/>
              <a:sym typeface="Century Gothic"/>
            </a:endParaRPr>
          </a:p>
        </p:txBody>
      </p:sp>
    </p:spTree>
    <p:extLst>
      <p:ext uri="{BB962C8B-B14F-4D97-AF65-F5344CB8AC3E}">
        <p14:creationId xmlns:p14="http://schemas.microsoft.com/office/powerpoint/2010/main" val="3071859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83100" y="953124"/>
            <a:ext cx="4357726" cy="4278095"/>
          </a:xfrm>
          <a:prstGeom prst="rect">
            <a:avLst/>
          </a:prstGeom>
          <a:ln w="3175"/>
        </p:spPr>
        <p:txBody>
          <a:bodyPr spcFirstLastPara="1" wrap="square" lIns="91425" tIns="91425" rIns="91425" bIns="91425" anchor="t" anchorCtr="0">
            <a:noAutofit/>
          </a:bodyPr>
          <a:lstStyle/>
          <a:p>
            <a:pPr>
              <a:buSzPct val="100000"/>
            </a:pPr>
            <a:r>
              <a:rPr lang="en-US" sz="2000" dirty="0"/>
              <a:t>Potomac Computer Systems (1991–1992)</a:t>
            </a:r>
            <a:br>
              <a:rPr lang="en-US" sz="900" dirty="0"/>
            </a:br>
            <a:br>
              <a:rPr lang="en-US" sz="2000" dirty="0"/>
            </a:br>
            <a:r>
              <a:rPr lang="en-US" sz="1600" b="0" dirty="0"/>
              <a:t>It was founded by Tim Sweeney in 1991 when was studying mechanical engineering.</a:t>
            </a:r>
            <a:br>
              <a:rPr lang="en-US" sz="1600" b="0" dirty="0"/>
            </a:br>
            <a:br>
              <a:rPr lang="en-US" sz="1600" b="0" dirty="0"/>
            </a:br>
            <a:r>
              <a:rPr lang="en-US" sz="1600" b="0" dirty="0"/>
              <a:t>After finishing his game </a:t>
            </a:r>
            <a:r>
              <a:rPr lang="en-US" sz="1800" dirty="0">
                <a:solidFill>
                  <a:schemeClr val="tx1"/>
                </a:solidFill>
              </a:rPr>
              <a:t>ZZT</a:t>
            </a:r>
            <a:r>
              <a:rPr lang="en-US" sz="1600" b="0" dirty="0"/>
              <a:t> ( action-adventure &amp; puzzle video game ) in October 1991, he use the </a:t>
            </a:r>
            <a:r>
              <a:rPr lang="en-US" sz="1800" dirty="0">
                <a:solidFill>
                  <a:schemeClr val="tx1"/>
                </a:solidFill>
              </a:rPr>
              <a:t>Potomac Computer Systems</a:t>
            </a:r>
            <a:r>
              <a:rPr lang="en-US" sz="1600" b="0" dirty="0"/>
              <a:t> name to release the game to the public. </a:t>
            </a:r>
            <a:br>
              <a:rPr lang="en-US" sz="1600" b="0" dirty="0"/>
            </a:br>
            <a:br>
              <a:rPr lang="en-US" sz="1600" b="0" dirty="0"/>
            </a:br>
            <a:r>
              <a:rPr lang="en-US" sz="1600" b="0" dirty="0"/>
              <a:t>The game was sold through </a:t>
            </a:r>
            <a:r>
              <a:rPr lang="en-US" sz="1800" b="0" dirty="0">
                <a:solidFill>
                  <a:schemeClr val="tx1"/>
                </a:solidFill>
              </a:rPr>
              <a:t>bulletin board systems</a:t>
            </a:r>
            <a:r>
              <a:rPr lang="en-US" sz="1600" b="0" dirty="0"/>
              <a:t>, while all orders were fulfilled by </a:t>
            </a:r>
            <a:r>
              <a:rPr lang="en-US" sz="1600" b="0" dirty="0">
                <a:solidFill>
                  <a:schemeClr val="tx1"/>
                </a:solidFill>
              </a:rPr>
              <a:t>Sweeney's father</a:t>
            </a:r>
            <a:r>
              <a:rPr lang="en-US" sz="1600" b="0" dirty="0"/>
              <a:t>, Paul Sweeney.</a:t>
            </a:r>
            <a:br>
              <a:rPr lang="en-US" sz="1600" b="0" dirty="0"/>
            </a:br>
            <a:r>
              <a:rPr lang="en-US" sz="1600" b="0" dirty="0"/>
              <a:t>	</a:t>
            </a:r>
            <a:br>
              <a:rPr lang="en-US" sz="1600" b="0" dirty="0"/>
            </a:br>
            <a:r>
              <a:rPr lang="en-US" sz="1600" b="0" dirty="0"/>
              <a:t>	</a:t>
            </a:r>
            <a:br>
              <a:rPr lang="en-US" dirty="0"/>
            </a:br>
            <a:endParaRPr sz="1600" dirty="0">
              <a:solidFill>
                <a:schemeClr val="accent5"/>
              </a:solidFill>
            </a:endParaRPr>
          </a:p>
        </p:txBody>
      </p:sp>
      <p:sp>
        <p:nvSpPr>
          <p:cNvPr id="2" name="TextBox 1">
            <a:extLst>
              <a:ext uri="{FF2B5EF4-FFF2-40B4-BE49-F238E27FC236}">
                <a16:creationId xmlns:a16="http://schemas.microsoft.com/office/drawing/2014/main" id="{5B12C096-E8F8-41FF-9BAA-CA77CB3CB8AF}"/>
              </a:ext>
            </a:extLst>
          </p:cNvPr>
          <p:cNvSpPr txBox="1"/>
          <p:nvPr/>
        </p:nvSpPr>
        <p:spPr>
          <a:xfrm>
            <a:off x="283100" y="0"/>
            <a:ext cx="2965877" cy="923330"/>
          </a:xfrm>
          <a:prstGeom prst="rect">
            <a:avLst/>
          </a:prstGeom>
          <a:noFill/>
        </p:spPr>
        <p:txBody>
          <a:bodyPr wrap="none" rtlCol="0">
            <a:spAutoFit/>
          </a:bodyPr>
          <a:lstStyle/>
          <a:p>
            <a:r>
              <a:rPr lang="en-US" sz="5400" dirty="0">
                <a:solidFill>
                  <a:schemeClr val="tx1"/>
                </a:solidFill>
                <a:latin typeface="Lato" panose="020B0604020202020204" charset="0"/>
              </a:rPr>
              <a:t>History…</a:t>
            </a:r>
          </a:p>
        </p:txBody>
      </p:sp>
      <p:pic>
        <p:nvPicPr>
          <p:cNvPr id="4" name="Picture 3">
            <a:extLst>
              <a:ext uri="{FF2B5EF4-FFF2-40B4-BE49-F238E27FC236}">
                <a16:creationId xmlns:a16="http://schemas.microsoft.com/office/drawing/2014/main" id="{AA599442-4E14-42D4-A1F0-53D129CE8984}"/>
              </a:ext>
            </a:extLst>
          </p:cNvPr>
          <p:cNvPicPr>
            <a:picLocks noChangeAspect="1"/>
          </p:cNvPicPr>
          <p:nvPr/>
        </p:nvPicPr>
        <p:blipFill>
          <a:blip r:embed="rId3"/>
          <a:stretch>
            <a:fillRect/>
          </a:stretch>
        </p:blipFill>
        <p:spPr>
          <a:xfrm>
            <a:off x="4910091" y="1103682"/>
            <a:ext cx="4233909" cy="2315419"/>
          </a:xfrm>
          <a:prstGeom prst="rect">
            <a:avLst/>
          </a:prstGeom>
        </p:spPr>
      </p:pic>
      <p:sp>
        <p:nvSpPr>
          <p:cNvPr id="5" name="TextBox 4">
            <a:extLst>
              <a:ext uri="{FF2B5EF4-FFF2-40B4-BE49-F238E27FC236}">
                <a16:creationId xmlns:a16="http://schemas.microsoft.com/office/drawing/2014/main" id="{B2D483FF-39F8-404E-964C-D625BAAF0417}"/>
              </a:ext>
            </a:extLst>
          </p:cNvPr>
          <p:cNvSpPr txBox="1"/>
          <p:nvPr/>
        </p:nvSpPr>
        <p:spPr>
          <a:xfrm>
            <a:off x="5949666" y="3586249"/>
            <a:ext cx="2154757" cy="307777"/>
          </a:xfrm>
          <a:prstGeom prst="rect">
            <a:avLst/>
          </a:prstGeom>
          <a:noFill/>
        </p:spPr>
        <p:txBody>
          <a:bodyPr wrap="none" rtlCol="0">
            <a:spAutoFit/>
          </a:bodyPr>
          <a:lstStyle/>
          <a:p>
            <a:r>
              <a:rPr lang="en-US" dirty="0">
                <a:solidFill>
                  <a:schemeClr val="bg1"/>
                </a:solidFill>
              </a:rPr>
              <a:t>Title screen of Episode 1</a:t>
            </a:r>
            <a:endParaRPr lang="en-US" dirty="0">
              <a:solidFill>
                <a:schemeClr val="bg1"/>
              </a:solidFill>
              <a:latin typeface="Lato"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extLst>
              <a:ext uri="{BEBA8EAE-BF5A-486C-A8C5-ECC9F3942E4B}">
                <a14:imgProps xmlns:a14="http://schemas.microsoft.com/office/drawing/2010/main">
                  <a14:imgLayer r:embed="rId4">
                    <a14:imgEffect>
                      <a14:sharpenSoften amount="-95000"/>
                    </a14:imgEffect>
                    <a14:imgEffect>
                      <a14:saturation sat="120000"/>
                    </a14:imgEffect>
                    <a14:imgEffect>
                      <a14:brightnessContrast bright="-40000" contrast="-40000"/>
                    </a14:imgEffect>
                  </a14:imgLayer>
                </a14:imgProps>
              </a:ext>
            </a:extLst>
          </a:blip>
          <a:srcRect/>
          <a:stretch>
            <a:fillRect/>
          </a:stretch>
        </a:blipFill>
        <a:effectLst/>
      </p:bgPr>
    </p:bg>
    <p:spTree>
      <p:nvGrpSpPr>
        <p:cNvPr id="1" name="Shape 92"/>
        <p:cNvGrpSpPr/>
        <p:nvPr/>
      </p:nvGrpSpPr>
      <p:grpSpPr>
        <a:xfrm>
          <a:off x="0" y="0"/>
          <a:ext cx="0" cy="0"/>
          <a:chOff x="0" y="0"/>
          <a:chExt cx="0" cy="0"/>
        </a:xfrm>
      </p:grpSpPr>
      <p:pic>
        <p:nvPicPr>
          <p:cNvPr id="9" name="Picture 8">
            <a:extLst>
              <a:ext uri="{FF2B5EF4-FFF2-40B4-BE49-F238E27FC236}">
                <a16:creationId xmlns:a16="http://schemas.microsoft.com/office/drawing/2014/main" id="{5C6E692C-D65A-4481-98A4-A59D051342B4}"/>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100000"/>
                    </a14:imgEffect>
                    <a14:imgEffect>
                      <a14:brightnessContrast bright="-40000" contrast="-40000"/>
                    </a14:imgEffect>
                  </a14:imgLayer>
                </a14:imgProps>
              </a:ext>
            </a:extLst>
          </a:blip>
          <a:stretch>
            <a:fillRect/>
          </a:stretch>
        </p:blipFill>
        <p:spPr>
          <a:xfrm>
            <a:off x="1" y="42530"/>
            <a:ext cx="9144000" cy="5100970"/>
          </a:xfrm>
          <a:prstGeom prst="rect">
            <a:avLst/>
          </a:prstGeom>
        </p:spPr>
      </p:pic>
      <p:sp>
        <p:nvSpPr>
          <p:cNvPr id="93" name="Google Shape;93;p16"/>
          <p:cNvSpPr txBox="1">
            <a:spLocks noGrp="1"/>
          </p:cNvSpPr>
          <p:nvPr>
            <p:ph type="title"/>
          </p:nvPr>
        </p:nvSpPr>
        <p:spPr>
          <a:xfrm>
            <a:off x="548570" y="432620"/>
            <a:ext cx="6255353" cy="4581832"/>
          </a:xfrm>
          <a:prstGeom prst="rect">
            <a:avLst/>
          </a:prstGeom>
          <a:ln w="3175"/>
        </p:spPr>
        <p:txBody>
          <a:bodyPr spcFirstLastPara="1" wrap="square" lIns="91425" tIns="91425" rIns="91425" bIns="91425" anchor="t" anchorCtr="0">
            <a:noAutofit/>
          </a:bodyPr>
          <a:lstStyle/>
          <a:p>
            <a:pPr>
              <a:buSzPct val="100000"/>
            </a:pPr>
            <a:r>
              <a:rPr lang="en-US" sz="2800" dirty="0">
                <a:solidFill>
                  <a:schemeClr val="tx1"/>
                </a:solidFill>
              </a:rPr>
              <a:t>Epic MegaGames (1992–1999)</a:t>
            </a:r>
            <a:br>
              <a:rPr lang="en-US" sz="2000" dirty="0"/>
            </a:br>
            <a:br>
              <a:rPr lang="en-US" sz="2000" dirty="0"/>
            </a:br>
            <a:r>
              <a:rPr lang="en-US" sz="1600" b="0" dirty="0"/>
              <a:t>In early 1992,Sweeney came up with name "</a:t>
            </a:r>
            <a:r>
              <a:rPr lang="en-US" sz="2000" b="0" dirty="0">
                <a:solidFill>
                  <a:schemeClr val="tx1"/>
                </a:solidFill>
              </a:rPr>
              <a:t>Epic MegaGames</a:t>
            </a:r>
            <a:r>
              <a:rPr lang="en-US" sz="1600" b="0" dirty="0"/>
              <a:t>", a name which incorporated "Epic" and "Mega" </a:t>
            </a:r>
            <a:r>
              <a:rPr lang="en-US" sz="2000" b="0" dirty="0">
                <a:solidFill>
                  <a:schemeClr val="tx1"/>
                </a:solidFill>
              </a:rPr>
              <a:t>to make it sound like it represented a fairly large company</a:t>
            </a:r>
            <a:r>
              <a:rPr lang="en-US" sz="1600" b="0" dirty="0"/>
              <a:t>, although he was its only employee!</a:t>
            </a:r>
            <a:br>
              <a:rPr lang="en-US" sz="1600" b="0" dirty="0"/>
            </a:br>
            <a:br>
              <a:rPr lang="en-US" sz="1600" b="0" dirty="0"/>
            </a:br>
            <a:r>
              <a:rPr lang="en-US" sz="1600" b="0" dirty="0"/>
              <a:t>Later in the year the </a:t>
            </a:r>
            <a:r>
              <a:rPr lang="en-US" sz="1800" b="0" dirty="0">
                <a:solidFill>
                  <a:schemeClr val="bg1"/>
                </a:solidFill>
              </a:rPr>
              <a:t>company grew to  </a:t>
            </a:r>
            <a:r>
              <a:rPr lang="en-US" sz="1800" b="0" dirty="0">
                <a:solidFill>
                  <a:schemeClr val="tx1"/>
                </a:solidFill>
              </a:rPr>
              <a:t>30 employees </a:t>
            </a:r>
            <a:r>
              <a:rPr lang="en-US" sz="1600" b="0" dirty="0"/>
              <a:t>consisting of programmers, artists, designers and composers.</a:t>
            </a:r>
            <a:br>
              <a:rPr lang="en-US" sz="1600" b="0" dirty="0"/>
            </a:br>
            <a:br>
              <a:rPr lang="en-US" sz="1600" b="0" dirty="0"/>
            </a:br>
            <a:r>
              <a:rPr lang="en-US" sz="1600" b="0" dirty="0"/>
              <a:t> </a:t>
            </a:r>
            <a:r>
              <a:rPr lang="en-US" sz="2000" b="0" dirty="0">
                <a:solidFill>
                  <a:schemeClr val="tx1"/>
                </a:solidFill>
              </a:rPr>
              <a:t>In 1998</a:t>
            </a:r>
            <a:r>
              <a:rPr lang="en-US" sz="1600" b="0" dirty="0"/>
              <a:t>, Epic MegaGames </a:t>
            </a:r>
            <a:r>
              <a:rPr lang="en-US" sz="1800" b="0" dirty="0">
                <a:solidFill>
                  <a:schemeClr val="tx1"/>
                </a:solidFill>
              </a:rPr>
              <a:t>released Unreal</a:t>
            </a:r>
            <a:r>
              <a:rPr lang="en-US" sz="1600" b="0" dirty="0"/>
              <a:t>, a 3D first-person shooter co-developed with Digital Extremes, which expanded into a series of Unreal games.</a:t>
            </a:r>
            <a:endParaRPr sz="1600" dirty="0">
              <a:solidFill>
                <a:schemeClr val="accent5"/>
              </a:solidFill>
            </a:endParaRPr>
          </a:p>
        </p:txBody>
      </p:sp>
      <p:pic>
        <p:nvPicPr>
          <p:cNvPr id="6" name="Picture 5">
            <a:extLst>
              <a:ext uri="{FF2B5EF4-FFF2-40B4-BE49-F238E27FC236}">
                <a16:creationId xmlns:a16="http://schemas.microsoft.com/office/drawing/2014/main" id="{92DD17C7-3884-4DF6-AEFF-1604C1377F1C}"/>
              </a:ext>
            </a:extLst>
          </p:cNvPr>
          <p:cNvPicPr>
            <a:picLocks noChangeAspect="1"/>
          </p:cNvPicPr>
          <p:nvPr/>
        </p:nvPicPr>
        <p:blipFill>
          <a:blip r:embed="rId6"/>
          <a:stretch>
            <a:fillRect/>
          </a:stretch>
        </p:blipFill>
        <p:spPr>
          <a:xfrm>
            <a:off x="6722190" y="698935"/>
            <a:ext cx="2303823" cy="2753788"/>
          </a:xfrm>
          <a:prstGeom prst="rect">
            <a:avLst/>
          </a:prstGeom>
        </p:spPr>
      </p:pic>
      <p:sp>
        <p:nvSpPr>
          <p:cNvPr id="7" name="TextBox 6">
            <a:extLst>
              <a:ext uri="{FF2B5EF4-FFF2-40B4-BE49-F238E27FC236}">
                <a16:creationId xmlns:a16="http://schemas.microsoft.com/office/drawing/2014/main" id="{C71E3E49-DF12-4CB0-9AFA-D195A5355CE9}"/>
              </a:ext>
            </a:extLst>
          </p:cNvPr>
          <p:cNvSpPr txBox="1"/>
          <p:nvPr/>
        </p:nvSpPr>
        <p:spPr>
          <a:xfrm>
            <a:off x="6941902" y="3504329"/>
            <a:ext cx="2202098" cy="523220"/>
          </a:xfrm>
          <a:prstGeom prst="rect">
            <a:avLst/>
          </a:prstGeom>
          <a:noFill/>
        </p:spPr>
        <p:txBody>
          <a:bodyPr wrap="square" rtlCol="0">
            <a:spAutoFit/>
          </a:bodyPr>
          <a:lstStyle/>
          <a:p>
            <a:r>
              <a:rPr lang="en-US" dirty="0">
                <a:solidFill>
                  <a:schemeClr val="bg1"/>
                </a:solidFill>
                <a:latin typeface="Lato" panose="020B0604020202020204" charset="0"/>
              </a:rPr>
              <a:t>The cover art for Unreal (1998 video game). </a:t>
            </a:r>
          </a:p>
        </p:txBody>
      </p:sp>
    </p:spTree>
    <p:extLst>
      <p:ext uri="{BB962C8B-B14F-4D97-AF65-F5344CB8AC3E}">
        <p14:creationId xmlns:p14="http://schemas.microsoft.com/office/powerpoint/2010/main" val="132184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BECBE9-EDB6-4122-AAD5-3DF971EFBD83}"/>
              </a:ext>
            </a:extLst>
          </p:cNvPr>
          <p:cNvSpPr txBox="1"/>
          <p:nvPr/>
        </p:nvSpPr>
        <p:spPr>
          <a:xfrm>
            <a:off x="334296" y="363793"/>
            <a:ext cx="3613490" cy="461665"/>
          </a:xfrm>
          <a:prstGeom prst="rect">
            <a:avLst/>
          </a:prstGeom>
          <a:noFill/>
        </p:spPr>
        <p:txBody>
          <a:bodyPr wrap="none" rtlCol="0">
            <a:spAutoFit/>
          </a:bodyPr>
          <a:lstStyle/>
          <a:p>
            <a:r>
              <a:rPr lang="en-US" sz="2400" b="1" dirty="0">
                <a:solidFill>
                  <a:schemeClr val="tx1"/>
                </a:solidFill>
                <a:latin typeface="Lato" panose="020B0604020202020204" charset="0"/>
              </a:rPr>
              <a:t>Epic Games (1999–2018)</a:t>
            </a:r>
          </a:p>
        </p:txBody>
      </p:sp>
      <p:sp>
        <p:nvSpPr>
          <p:cNvPr id="4" name="TextBox 3">
            <a:extLst>
              <a:ext uri="{FF2B5EF4-FFF2-40B4-BE49-F238E27FC236}">
                <a16:creationId xmlns:a16="http://schemas.microsoft.com/office/drawing/2014/main" id="{7A2DADCD-EEC0-4CA0-9E05-84EEFB1EA171}"/>
              </a:ext>
            </a:extLst>
          </p:cNvPr>
          <p:cNvSpPr txBox="1"/>
          <p:nvPr/>
        </p:nvSpPr>
        <p:spPr>
          <a:xfrm>
            <a:off x="334296" y="825458"/>
            <a:ext cx="5535561" cy="3693319"/>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chemeClr val="bg1"/>
                </a:solidFill>
                <a:latin typeface="Raleway" panose="020B0604020202020204" charset="0"/>
              </a:rPr>
              <a:t>In February 1999, they moved their headquarters to a new location in Cary, North Carolina, and would henceforth be known as simply </a:t>
            </a:r>
            <a:r>
              <a:rPr lang="en-US" sz="1800" dirty="0">
                <a:solidFill>
                  <a:schemeClr val="tx1"/>
                </a:solidFill>
                <a:latin typeface="Raleway" panose="020B0604020202020204" charset="0"/>
              </a:rPr>
              <a:t>Epic Games</a:t>
            </a:r>
            <a:r>
              <a:rPr lang="en-US" sz="1600" dirty="0">
                <a:solidFill>
                  <a:schemeClr val="bg1"/>
                </a:solidFill>
                <a:latin typeface="Raleway" panose="020B0604020202020204" charset="0"/>
              </a:rPr>
              <a:t>.</a:t>
            </a:r>
          </a:p>
          <a:p>
            <a:pPr marL="285750" indent="-285750">
              <a:buFont typeface="Wingdings" panose="05000000000000000000" pitchFamily="2" charset="2"/>
              <a:buChar char="v"/>
            </a:pPr>
            <a:endParaRPr lang="en-US" sz="1600" dirty="0">
              <a:solidFill>
                <a:schemeClr val="bg1"/>
              </a:solidFill>
              <a:latin typeface="Raleway" panose="020B0604020202020204" charset="0"/>
            </a:endParaRPr>
          </a:p>
          <a:p>
            <a:pPr marL="285750" indent="-285750">
              <a:buFont typeface="Wingdings" panose="05000000000000000000" pitchFamily="2" charset="2"/>
              <a:buChar char="v"/>
            </a:pPr>
            <a:r>
              <a:rPr lang="en-US" sz="1600" dirty="0">
                <a:solidFill>
                  <a:schemeClr val="bg1"/>
                </a:solidFill>
                <a:latin typeface="Raleway" panose="020B0604020202020204" charset="0"/>
              </a:rPr>
              <a:t>The move to North Carolina centralizes Epic, bringing all of the company's talented developers under one roof.</a:t>
            </a:r>
          </a:p>
          <a:p>
            <a:pPr marL="285750" indent="-285750">
              <a:buFont typeface="Wingdings" panose="05000000000000000000" pitchFamily="2" charset="2"/>
              <a:buChar char="v"/>
            </a:pPr>
            <a:endParaRPr lang="en-US" sz="1600" dirty="0">
              <a:solidFill>
                <a:schemeClr val="bg1"/>
              </a:solidFill>
              <a:latin typeface="Raleway" panose="020B0604020202020204" charset="0"/>
            </a:endParaRPr>
          </a:p>
          <a:p>
            <a:pPr marL="285750" indent="-285750">
              <a:buFont typeface="Wingdings" panose="05000000000000000000" pitchFamily="2" charset="2"/>
              <a:buChar char="v"/>
            </a:pPr>
            <a:r>
              <a:rPr lang="en-US" sz="1600" dirty="0">
                <a:solidFill>
                  <a:schemeClr val="bg1"/>
                </a:solidFill>
                <a:latin typeface="Raleway" panose="020B0604020202020204" charset="0"/>
              </a:rPr>
              <a:t>Around 2006,The company decided to shift focus into developing on console systems. Epic then released the</a:t>
            </a:r>
            <a:r>
              <a:rPr lang="en-US" sz="2000" dirty="0">
                <a:solidFill>
                  <a:schemeClr val="tx1"/>
                </a:solidFill>
                <a:latin typeface="Raleway" panose="020B0604020202020204" charset="0"/>
              </a:rPr>
              <a:t> Gears of War</a:t>
            </a:r>
            <a:r>
              <a:rPr lang="en-US" sz="1600" dirty="0">
                <a:solidFill>
                  <a:schemeClr val="bg1"/>
                </a:solidFill>
                <a:latin typeface="Raleway" panose="020B0604020202020204" charset="0"/>
              </a:rPr>
              <a:t>, which became a commercial success for the company, </a:t>
            </a:r>
            <a:r>
              <a:rPr lang="en-US" sz="1800" dirty="0">
                <a:solidFill>
                  <a:schemeClr val="tx1"/>
                </a:solidFill>
                <a:latin typeface="Raleway" panose="020B0604020202020204" charset="0"/>
              </a:rPr>
              <a:t>grossing about US$100 million off a US$12 million budget</a:t>
            </a:r>
            <a:r>
              <a:rPr lang="en-US" sz="1600" dirty="0">
                <a:solidFill>
                  <a:schemeClr val="bg1"/>
                </a:solidFill>
                <a:latin typeface="Raleway" panose="020B0604020202020204" charset="0"/>
              </a:rPr>
              <a:t>. It became one of the best-selling franchises for the Xbox 360.</a:t>
            </a:r>
          </a:p>
        </p:txBody>
      </p:sp>
      <p:pic>
        <p:nvPicPr>
          <p:cNvPr id="6" name="Picture 5">
            <a:extLst>
              <a:ext uri="{FF2B5EF4-FFF2-40B4-BE49-F238E27FC236}">
                <a16:creationId xmlns:a16="http://schemas.microsoft.com/office/drawing/2014/main" id="{C6CFF960-D31B-43AA-9F4B-678C6EFA3C64}"/>
              </a:ext>
            </a:extLst>
          </p:cNvPr>
          <p:cNvPicPr>
            <a:picLocks noChangeAspect="1"/>
          </p:cNvPicPr>
          <p:nvPr/>
        </p:nvPicPr>
        <p:blipFill>
          <a:blip r:embed="rId2"/>
          <a:stretch>
            <a:fillRect/>
          </a:stretch>
        </p:blipFill>
        <p:spPr>
          <a:xfrm>
            <a:off x="6233653" y="245807"/>
            <a:ext cx="2576051" cy="3530144"/>
          </a:xfrm>
          <a:prstGeom prst="rect">
            <a:avLst/>
          </a:prstGeom>
        </p:spPr>
      </p:pic>
      <p:sp>
        <p:nvSpPr>
          <p:cNvPr id="7" name="TextBox 6">
            <a:extLst>
              <a:ext uri="{FF2B5EF4-FFF2-40B4-BE49-F238E27FC236}">
                <a16:creationId xmlns:a16="http://schemas.microsoft.com/office/drawing/2014/main" id="{4BC6B38F-BB5B-458A-BF27-5BAD927FF540}"/>
              </a:ext>
            </a:extLst>
          </p:cNvPr>
          <p:cNvSpPr txBox="1"/>
          <p:nvPr/>
        </p:nvSpPr>
        <p:spPr>
          <a:xfrm>
            <a:off x="6259006" y="3932904"/>
            <a:ext cx="2550698" cy="307777"/>
          </a:xfrm>
          <a:prstGeom prst="rect">
            <a:avLst/>
          </a:prstGeom>
          <a:noFill/>
        </p:spPr>
        <p:txBody>
          <a:bodyPr wrap="none" rtlCol="0">
            <a:spAutoFit/>
          </a:bodyPr>
          <a:lstStyle/>
          <a:p>
            <a:r>
              <a:rPr lang="en-US" dirty="0">
                <a:solidFill>
                  <a:schemeClr val="bg1"/>
                </a:solidFill>
                <a:latin typeface="Lato" panose="020B0604020202020204" charset="0"/>
              </a:rPr>
              <a:t>The cover art for Gears of War</a:t>
            </a:r>
          </a:p>
        </p:txBody>
      </p:sp>
    </p:spTree>
    <p:extLst>
      <p:ext uri="{BB962C8B-B14F-4D97-AF65-F5344CB8AC3E}">
        <p14:creationId xmlns:p14="http://schemas.microsoft.com/office/powerpoint/2010/main" val="849764045"/>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TotalTime>
  <Words>631</Words>
  <Application>Microsoft Office PowerPoint</Application>
  <PresentationFormat>On-screen Show (16:9)</PresentationFormat>
  <Paragraphs>87</Paragraphs>
  <Slides>23</Slides>
  <Notes>18</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Lucida Sans</vt:lpstr>
      <vt:lpstr>Times New Roman</vt:lpstr>
      <vt:lpstr>Arial</vt:lpstr>
      <vt:lpstr>Wingdings</vt:lpstr>
      <vt:lpstr>Lato</vt:lpstr>
      <vt:lpstr>Raleway</vt:lpstr>
      <vt:lpstr>Swiss</vt:lpstr>
      <vt:lpstr>Epic Games</vt:lpstr>
      <vt:lpstr>About…</vt:lpstr>
      <vt:lpstr>PowerPoint Presentation</vt:lpstr>
      <vt:lpstr>Founder :</vt:lpstr>
      <vt:lpstr>PowerPoint Presentation</vt:lpstr>
      <vt:lpstr>PowerPoint Presentation</vt:lpstr>
      <vt:lpstr>Potomac Computer Systems (1991–1992)  It was founded by Tim Sweeney in 1991 when was studying mechanical engineering.  After finishing his game ZZT ( action-adventure &amp; puzzle video game ) in October 1991, he use the Potomac Computer Systems name to release the game to the public.   The game was sold through bulletin board systems, while all orders were fulfilled by Sweeney's father, Paul Sweeney.     </vt:lpstr>
      <vt:lpstr>Epic MegaGames (1992–1999)  In early 1992,Sweeney came up with name "Epic MegaGames", a name which incorporated "Epic" and "Mega" to make it sound like it represented a fairly large company, although he was its only employee!  Later in the year the company grew to  30 employees consisting of programmers, artists, designers and composers.   In 1998, Epic MegaGames released Unreal, a 3D first-person shooter co-developed with Digital Extremes, which expanded into a series of Unreal games.</vt:lpstr>
      <vt:lpstr>PowerPoint Presentation</vt:lpstr>
      <vt:lpstr>PowerPoint Presentation</vt:lpstr>
      <vt:lpstr>“Computer graphics became powerful enough to make photorealistic images in real time,” said Epic CEO Tim Sweeney, a turning point that occurred a few years ago and opened up the possibilities for many more applications.</vt:lpstr>
      <vt:lpstr>PowerPoint Presentation</vt:lpstr>
      <vt:lpstr>Epic Games’ Fortnite has 200 million users and has generated revenue reported at $1 billion.  But its Unreal Engine, which powers many other games, is a key to recent $15 billion valuation.  Unreal Engine, which has 7 million users from the game design, enterprise community, architecture to medicine and car manufacturing.  In a way, the Unreal Engine is to Epic Games, what AWS is to Amazon.</vt:lpstr>
      <vt:lpstr>PowerPoint Presentation</vt:lpstr>
      <vt:lpstr>PowerPoint Presentation</vt:lpstr>
      <vt:lpstr>Video games…  Epic Games is known for games such as ZZT developed by founder Tim Sweeney.  It released Unreal game series, Unreal Tournament and  various titles including Jazz Jackrabbit and Epic Pinball, the Gears of War series which is now owned by The Coalition and Microsoft Game Studios, Infinity Blade,  Shadow Complex,  Bulletstorm, and  Fortnite.</vt:lpstr>
      <vt:lpstr>Make Something Unreal</vt:lpstr>
      <vt:lpstr>PowerPoint Presentation</vt:lpstr>
      <vt:lpstr>Epic Games store:  Epic announced its own Epic Games Store, an open digital storefront for games.  Differing from Valve's Steam storefront, which takes 30% of revenues from the sale of a game.  The Epic Game Store takes 12%, as these lower revenue-sharing agreements will draw developers to Epic Store.</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Epic Games</dc:title>
  <dc:creator>Vijay Kumar</dc:creator>
  <cp:keywords>made by Epic Games</cp:keywords>
  <cp:lastModifiedBy>Vijay Kumar</cp:lastModifiedBy>
  <cp:revision>82</cp:revision>
  <dcterms:modified xsi:type="dcterms:W3CDTF">2019-09-29T14:27:57Z</dcterms:modified>
</cp:coreProperties>
</file>